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63" r:id="rId9"/>
    <p:sldId id="281" r:id="rId10"/>
    <p:sldId id="285" r:id="rId11"/>
    <p:sldId id="283" r:id="rId12"/>
    <p:sldId id="284" r:id="rId13"/>
    <p:sldId id="282" r:id="rId14"/>
    <p:sldId id="265" r:id="rId15"/>
    <p:sldId id="264" r:id="rId16"/>
    <p:sldId id="266" r:id="rId17"/>
    <p:sldId id="267" r:id="rId18"/>
    <p:sldId id="279" r:id="rId19"/>
    <p:sldId id="271" r:id="rId20"/>
    <p:sldId id="272" r:id="rId21"/>
    <p:sldId id="277" r:id="rId22"/>
    <p:sldId id="268" r:id="rId23"/>
    <p:sldId id="269" r:id="rId24"/>
    <p:sldId id="273" r:id="rId25"/>
    <p:sldId id="274" r:id="rId26"/>
    <p:sldId id="286" r:id="rId27"/>
    <p:sldId id="270" r:id="rId28"/>
    <p:sldId id="275" r:id="rId29"/>
    <p:sldId id="276" r:id="rId30"/>
    <p:sldId id="278" r:id="rId31"/>
    <p:sldId id="280" r:id="rId3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FFFB"/>
    <a:srgbClr val="0F40CB"/>
    <a:srgbClr val="00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20" autoAdjust="0"/>
  </p:normalViewPr>
  <p:slideViewPr>
    <p:cSldViewPr>
      <p:cViewPr varScale="1">
        <p:scale>
          <a:sx n="73" d="100"/>
          <a:sy n="73" d="100"/>
        </p:scale>
        <p:origin x="6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0F52-41C5-8D1C-8C2107D2BDA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0F52-41C5-8D1C-8C2107D2BDAE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0F52-41C5-8D1C-8C2107D2BDAE}"/>
              </c:ext>
            </c:extLst>
          </c:dPt>
          <c:cat>
            <c:strRef>
              <c:f>Feuil1!$A$2:$A$5</c:f>
              <c:strCache>
                <c:ptCount val="3"/>
                <c:pt idx="0">
                  <c:v>N2</c:v>
                </c:pt>
                <c:pt idx="1">
                  <c:v>O2</c:v>
                </c:pt>
                <c:pt idx="2">
                  <c:v>CO2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78</c:v>
                </c:pt>
                <c:pt idx="1">
                  <c:v>21</c:v>
                </c:pt>
                <c:pt idx="2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F52-41C5-8D1C-8C2107D2BD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3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535D42F-0E22-4998-A7D3-B513E8FEF5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D73E824-EA6A-4A22-9217-9A457E923A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9F27D-7480-4A55-83E0-5F1D3948995F}" type="datetimeFigureOut">
              <a:rPr lang="fr-FR" smtClean="0"/>
              <a:t>07/04/2020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F6C71C-D0CA-4B3C-82E4-00E6E538A2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C2894C4-4CA2-4B99-906E-FEE93E2BBE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2FAE2-A957-4B14-86CF-404C5CB6E3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461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7EFBF-A089-4E40-8D18-E5F10F176DC6}" type="datetimeFigureOut">
              <a:rPr lang="fr-FR" smtClean="0"/>
              <a:t>07/04/2020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2561A-C174-4C81-B5C4-E120754589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808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2561A-C174-4C81-B5C4-E1207545898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391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2561A-C174-4C81-B5C4-E1207545898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146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2561A-C174-4C81-B5C4-E1207545898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883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2561A-C174-4C81-B5C4-E12075458980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236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Formation AEEL - 2020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www.apnealp.fr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CD874-145A-4DE6-B8AF-A05FEC56372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20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Formation AEEL - 2020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www.apnealp.fr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311A0-A8EA-41CD-B3B0-F95F1115739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215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Formation AEEL - 2020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www.apnealp.fr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1BB15-C706-4A80-854F-41FA55D654B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6357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Formation AEEL - 2020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www.apnealp.fr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0F35E-7BAF-4A1D-B113-4B67DA87B03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15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Formation AEEL - 2020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www.apnealp.fr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69120-C57D-4B40-B95B-2A3DBB8F6BF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964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Formation AEEL - 2020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www.apnealp.fr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ADD60-97CD-42E6-93D1-172776259E0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229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Formation AEEL - 2020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www.apnealp.fr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D986A-8732-41DA-AF08-C23D8406D97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854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Formation AEEL - 2020</a:t>
            </a: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www.apnealp.fr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CC52E-8A2A-4235-BDFF-887F7747EA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038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65B682AD-5252-427A-869E-AAA6E3BDC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B16D22D0-189B-4650-9FD9-C1717999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www.apnealp.fr</a:t>
            </a:r>
          </a:p>
          <a:p>
            <a:pPr>
              <a:defRPr/>
            </a:pPr>
            <a:r>
              <a:rPr lang="fr-FR" sz="900" dirty="0"/>
              <a:t>Philippe Péan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777364D8-B77B-406A-8FC7-37E3307E5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4450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Formation AEEL - 2020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www.apnealp.fr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CC9AE-525D-406D-9092-6F47B2A6AC9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182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Formation AEEL - 2020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www.apnealp.fr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459D3-A526-43C3-965B-7748C9E7566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410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 dirty="0"/>
              <a:t>www.apnealp.fr</a:t>
            </a:r>
          </a:p>
          <a:p>
            <a:pPr>
              <a:defRPr/>
            </a:pPr>
            <a:r>
              <a:rPr lang="fr-FR" sz="900" dirty="0"/>
              <a:t>Philippe Péan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 dirty="0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19706046?dopt=Abstract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rontiersin.org/articles/10.3389/fphys.2019.01076/full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m-consulte.com/en/article/122361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24176" y="167695"/>
            <a:ext cx="91440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Apnéiste Expert en Eau Libre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5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</a:t>
            </a:r>
            <a:r>
              <a:rPr lang="fr-FR" sz="5400" dirty="0">
                <a:solidFill>
                  <a:srgbClr val="5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Mécanique respiratoire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dirty="0">
                <a:solidFill>
                  <a:srgbClr val="5BFF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      Mécanismes de diffusion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28407A-D8D5-4641-8729-2F2949A79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C861EE0-98ED-4A14-9F20-7229BC53F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A3B1A73-1DFF-483E-ABB1-EB4BD20F4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1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6CE4D38-3DA3-4A19-9B45-F63DEE1EC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756336"/>
            <a:ext cx="2572448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</p:spPr>
      </p:pic>
      <p:pic>
        <p:nvPicPr>
          <p:cNvPr id="2050" name="Picture 2" descr="Logo">
            <a:extLst>
              <a:ext uri="{FF2B5EF4-FFF2-40B4-BE49-F238E27FC236}">
                <a16:creationId xmlns:a16="http://schemas.microsoft.com/office/drawing/2014/main" id="{05A35753-C64F-487C-9416-0BAA9DF12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589240"/>
            <a:ext cx="2286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ogo SMART">
            <a:extLst>
              <a:ext uri="{FF2B5EF4-FFF2-40B4-BE49-F238E27FC236}">
                <a16:creationId xmlns:a16="http://schemas.microsoft.com/office/drawing/2014/main" id="{2AEEEE47-F3F1-4F6E-B1F4-A68C29C2D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734" y="4643710"/>
            <a:ext cx="27622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1">
            <a:extLst>
              <a:ext uri="{FF2B5EF4-FFF2-40B4-BE49-F238E27FC236}">
                <a16:creationId xmlns:a16="http://schemas.microsoft.com/office/drawing/2014/main" id="{570577DB-268B-4B95-8042-C57187B5F071}"/>
              </a:ext>
            </a:extLst>
          </p:cNvPr>
          <p:cNvSpPr txBox="1"/>
          <p:nvPr/>
        </p:nvSpPr>
        <p:spPr>
          <a:xfrm>
            <a:off x="5562624" y="3912208"/>
            <a:ext cx="3383608" cy="523220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  <a:cs typeface="+mn-cs"/>
              </a:rPr>
              <a:t>Version 2 – Avril 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6501BB8-BEA1-450A-A257-46C6530B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-99392"/>
            <a:ext cx="3407680" cy="152298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68312" y="188913"/>
            <a:ext cx="79295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Mécanique respiratoire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708816F-DA26-4D58-8381-8976994D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6AE51E0-D45A-49B8-BFCD-6C917B6CF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56E1524D-E3F3-4739-A473-3E3B161ED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sp>
        <p:nvSpPr>
          <p:cNvPr id="14" name="ZoneTexte 11">
            <a:extLst>
              <a:ext uri="{FF2B5EF4-FFF2-40B4-BE49-F238E27FC236}">
                <a16:creationId xmlns:a16="http://schemas.microsoft.com/office/drawing/2014/main" id="{839B0946-3F26-498B-9773-2C19B0378EE0}"/>
              </a:ext>
            </a:extLst>
          </p:cNvPr>
          <p:cNvSpPr txBox="1"/>
          <p:nvPr/>
        </p:nvSpPr>
        <p:spPr>
          <a:xfrm>
            <a:off x="457200" y="1412776"/>
            <a:ext cx="7704137" cy="461665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+mn-cs"/>
              </a:rPr>
              <a:t>Types de freins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  <a:cs typeface="+mn-cs"/>
              </a:rPr>
              <a:t> :   Musculaires (+++)    Articulaires (+). </a:t>
            </a:r>
          </a:p>
        </p:txBody>
      </p:sp>
      <p:sp>
        <p:nvSpPr>
          <p:cNvPr id="15" name="ZoneTexte 11">
            <a:extLst>
              <a:ext uri="{FF2B5EF4-FFF2-40B4-BE49-F238E27FC236}">
                <a16:creationId xmlns:a16="http://schemas.microsoft.com/office/drawing/2014/main" id="{DE0C7EC4-7996-4212-9DEB-FF5802B78660}"/>
              </a:ext>
            </a:extLst>
          </p:cNvPr>
          <p:cNvSpPr txBox="1"/>
          <p:nvPr/>
        </p:nvSpPr>
        <p:spPr>
          <a:xfrm>
            <a:off x="468312" y="2132856"/>
            <a:ext cx="7704137" cy="2000548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+mn-cs"/>
              </a:rPr>
              <a:t>Freins musculaires :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000" dirty="0">
                <a:solidFill>
                  <a:srgbClr val="A6DEF2"/>
                </a:solidFill>
                <a:latin typeface="Calibri" pitchFamily="34" charset="0"/>
              </a:rPr>
              <a:t>Ils limitent la course des muscles et donc les amplitudes de leurs mouvements. (contractions involontaires)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000" dirty="0">
                <a:solidFill>
                  <a:srgbClr val="A6DEF2"/>
                </a:solidFill>
                <a:latin typeface="Calibri" pitchFamily="34" charset="0"/>
                <a:cs typeface="+mn-cs"/>
              </a:rPr>
              <a:t>Très influencés par l’émotionnel. (stress, angoisse, </a:t>
            </a:r>
            <a:r>
              <a:rPr lang="fr-FR" sz="2000" dirty="0" err="1">
                <a:solidFill>
                  <a:srgbClr val="A6DEF2"/>
                </a:solidFill>
                <a:latin typeface="Calibri" pitchFamily="34" charset="0"/>
                <a:cs typeface="+mn-cs"/>
              </a:rPr>
              <a:t>mood</a:t>
            </a:r>
            <a:r>
              <a:rPr lang="fr-FR" sz="2000" dirty="0">
                <a:solidFill>
                  <a:srgbClr val="A6DEF2"/>
                </a:solidFill>
                <a:latin typeface="Calibri" pitchFamily="34" charset="0"/>
                <a:cs typeface="+mn-cs"/>
              </a:rPr>
              <a:t>…)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000" dirty="0">
                <a:solidFill>
                  <a:srgbClr val="A6DEF2"/>
                </a:solidFill>
                <a:latin typeface="Calibri" pitchFamily="34" charset="0"/>
                <a:cs typeface="+mn-cs"/>
              </a:rPr>
              <a:t>Plus faciles à lever =&gt; A travailler en priorité (étirements, relâchement)</a:t>
            </a:r>
          </a:p>
        </p:txBody>
      </p:sp>
      <p:sp>
        <p:nvSpPr>
          <p:cNvPr id="16" name="ZoneTexte 11">
            <a:extLst>
              <a:ext uri="{FF2B5EF4-FFF2-40B4-BE49-F238E27FC236}">
                <a16:creationId xmlns:a16="http://schemas.microsoft.com/office/drawing/2014/main" id="{9200F925-43E4-4F44-A6F7-0A9162DBB2A4}"/>
              </a:ext>
            </a:extLst>
          </p:cNvPr>
          <p:cNvSpPr txBox="1"/>
          <p:nvPr/>
        </p:nvSpPr>
        <p:spPr>
          <a:xfrm>
            <a:off x="468312" y="4259633"/>
            <a:ext cx="7704137" cy="2000548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Freins articulaires :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000" dirty="0">
                <a:solidFill>
                  <a:srgbClr val="A6DEF2"/>
                </a:solidFill>
                <a:latin typeface="Calibri" pitchFamily="34" charset="0"/>
                <a:cs typeface="+mn-cs"/>
              </a:rPr>
              <a:t>Ils constituent notamment les limites de sécurité des mouvements articulaires.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000" dirty="0">
                <a:solidFill>
                  <a:srgbClr val="A6DEF2"/>
                </a:solidFill>
                <a:latin typeface="Calibri" pitchFamily="34" charset="0"/>
              </a:rPr>
              <a:t>Contraints au vécu (Blessures, vieillissement des articulations, maladies articulaires 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000" dirty="0">
                <a:solidFill>
                  <a:srgbClr val="A6DEF2"/>
                </a:solidFill>
                <a:latin typeface="Calibri" pitchFamily="34" charset="0"/>
              </a:rPr>
              <a:t>Plus difficiles à lever. (Etirements plus subtils)</a:t>
            </a:r>
          </a:p>
        </p:txBody>
      </p:sp>
    </p:spTree>
    <p:extLst>
      <p:ext uri="{BB962C8B-B14F-4D97-AF65-F5344CB8AC3E}">
        <p14:creationId xmlns:p14="http://schemas.microsoft.com/office/powerpoint/2010/main" val="280642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468312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Mécanique respiratoire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708816F-DA26-4D58-8381-8976994D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6AE51E0-D45A-49B8-BFCD-6C917B6CF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56E1524D-E3F3-4739-A473-3E3B161ED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  <p:sp>
        <p:nvSpPr>
          <p:cNvPr id="13" name="ZoneTexte 11">
            <a:extLst>
              <a:ext uri="{FF2B5EF4-FFF2-40B4-BE49-F238E27FC236}">
                <a16:creationId xmlns:a16="http://schemas.microsoft.com/office/drawing/2014/main" id="{39AE967E-A713-47A1-8919-4C505A818FC7}"/>
              </a:ext>
            </a:extLst>
          </p:cNvPr>
          <p:cNvSpPr txBox="1"/>
          <p:nvPr/>
        </p:nvSpPr>
        <p:spPr>
          <a:xfrm>
            <a:off x="468313" y="1052736"/>
            <a:ext cx="7704137" cy="584775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  <a:cs typeface="+mn-cs"/>
              </a:rPr>
              <a:t>e. Utilisation de la carpe</a:t>
            </a:r>
          </a:p>
        </p:txBody>
      </p:sp>
      <p:sp>
        <p:nvSpPr>
          <p:cNvPr id="14" name="ZoneTexte 11">
            <a:extLst>
              <a:ext uri="{FF2B5EF4-FFF2-40B4-BE49-F238E27FC236}">
                <a16:creationId xmlns:a16="http://schemas.microsoft.com/office/drawing/2014/main" id="{839B0946-3F26-498B-9773-2C19B0378EE0}"/>
              </a:ext>
            </a:extLst>
          </p:cNvPr>
          <p:cNvSpPr txBox="1"/>
          <p:nvPr/>
        </p:nvSpPr>
        <p:spPr>
          <a:xfrm>
            <a:off x="468312" y="1791613"/>
            <a:ext cx="7704137" cy="461665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+mn-cs"/>
              </a:rPr>
              <a:t>Objectif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  <a:cs typeface="+mn-cs"/>
              </a:rPr>
              <a:t> : Augmenter la quantité d’air inspirée avant l’apnée</a:t>
            </a:r>
          </a:p>
        </p:txBody>
      </p:sp>
      <p:sp>
        <p:nvSpPr>
          <p:cNvPr id="15" name="ZoneTexte 11">
            <a:extLst>
              <a:ext uri="{FF2B5EF4-FFF2-40B4-BE49-F238E27FC236}">
                <a16:creationId xmlns:a16="http://schemas.microsoft.com/office/drawing/2014/main" id="{DE0C7EC4-7996-4212-9DEB-FF5802B78660}"/>
              </a:ext>
            </a:extLst>
          </p:cNvPr>
          <p:cNvSpPr txBox="1"/>
          <p:nvPr/>
        </p:nvSpPr>
        <p:spPr>
          <a:xfrm>
            <a:off x="477424" y="4570608"/>
            <a:ext cx="7704137" cy="1569660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La carpe n’est </a:t>
            </a:r>
            <a:r>
              <a:rPr lang="fr-FR" sz="2400" u="sng" dirty="0">
                <a:solidFill>
                  <a:srgbClr val="A6DEF2"/>
                </a:solidFill>
                <a:latin typeface="Calibri" pitchFamily="34" charset="0"/>
              </a:rPr>
              <a:t>pas une technique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 pour augmenter la capacité pulmonaire de façon permanente. Elle s’emploie en complément d’une inspiration complète pour rajouter de l’air supplémentaire dans les poumons. </a:t>
            </a:r>
            <a:endParaRPr lang="fr-FR" sz="2000" dirty="0">
              <a:solidFill>
                <a:srgbClr val="A6DEF2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BAD495-C31A-4290-B05F-D38701E27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050" y="2442677"/>
            <a:ext cx="2926086" cy="193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7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0609C8E-C36C-4593-982E-2D1B430FB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3" y="2196153"/>
            <a:ext cx="1468562" cy="341463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68312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Mécanique respiratoire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708816F-DA26-4D58-8381-8976994D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6AE51E0-D45A-49B8-BFCD-6C917B6CF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56E1524D-E3F3-4739-A473-3E3B161ED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  <p:sp>
        <p:nvSpPr>
          <p:cNvPr id="13" name="ZoneTexte 11">
            <a:extLst>
              <a:ext uri="{FF2B5EF4-FFF2-40B4-BE49-F238E27FC236}">
                <a16:creationId xmlns:a16="http://schemas.microsoft.com/office/drawing/2014/main" id="{39AE967E-A713-47A1-8919-4C505A818FC7}"/>
              </a:ext>
            </a:extLst>
          </p:cNvPr>
          <p:cNvSpPr txBox="1"/>
          <p:nvPr/>
        </p:nvSpPr>
        <p:spPr>
          <a:xfrm>
            <a:off x="468313" y="1052736"/>
            <a:ext cx="7704137" cy="584775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  <a:cs typeface="+mn-cs"/>
              </a:rPr>
              <a:t>e. Utilisation de la carpe</a:t>
            </a:r>
          </a:p>
        </p:txBody>
      </p:sp>
      <p:sp>
        <p:nvSpPr>
          <p:cNvPr id="14" name="ZoneTexte 11">
            <a:extLst>
              <a:ext uri="{FF2B5EF4-FFF2-40B4-BE49-F238E27FC236}">
                <a16:creationId xmlns:a16="http://schemas.microsoft.com/office/drawing/2014/main" id="{839B0946-3F26-498B-9773-2C19B0378EE0}"/>
              </a:ext>
            </a:extLst>
          </p:cNvPr>
          <p:cNvSpPr txBox="1"/>
          <p:nvPr/>
        </p:nvSpPr>
        <p:spPr>
          <a:xfrm>
            <a:off x="251521" y="1792592"/>
            <a:ext cx="7488832" cy="4462760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+mn-cs"/>
              </a:rPr>
              <a:t>Cas d’usage</a:t>
            </a:r>
            <a:r>
              <a:rPr lang="fr-FR" dirty="0">
                <a:solidFill>
                  <a:srgbClr val="A6DEF2"/>
                </a:solidFill>
                <a:latin typeface="Calibri" pitchFamily="34" charset="0"/>
                <a:cs typeface="+mn-cs"/>
              </a:rPr>
              <a:t> :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dirty="0">
                <a:solidFill>
                  <a:srgbClr val="A6DEF2"/>
                </a:solidFill>
                <a:latin typeface="Calibri" pitchFamily="34" charset="0"/>
                <a:cs typeface="+mn-cs"/>
              </a:rPr>
              <a:t>Apnée en profondeur (++) / Apnée en piscine (–)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dirty="0">
                <a:solidFill>
                  <a:srgbClr val="A6DEF2"/>
                </a:solidFill>
                <a:latin typeface="Calibri" pitchFamily="34" charset="0"/>
              </a:rPr>
              <a:t>Gain en général très marginal pour la capacité hypoxique pure.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dirty="0">
                <a:solidFill>
                  <a:srgbClr val="A6DEF2"/>
                </a:solidFill>
                <a:latin typeface="Calibri" pitchFamily="34" charset="0"/>
                <a:cs typeface="+mn-cs"/>
              </a:rPr>
              <a:t>Prise d’air maximale insuffisante pour la compensation profonde (des alternatives existent cependant)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dirty="0">
                <a:solidFill>
                  <a:srgbClr val="A6DEF2"/>
                </a:solidFill>
                <a:latin typeface="Calibri" pitchFamily="34" charset="0"/>
                <a:cs typeface="+mn-cs"/>
              </a:rPr>
              <a:t>Pratique fréquente de la profondeur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dirty="0">
              <a:solidFill>
                <a:srgbClr val="A6DEF2"/>
              </a:solidFill>
              <a:latin typeface="Calibri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Précautions : </a:t>
            </a:r>
            <a:endParaRPr lang="fr-FR" dirty="0">
              <a:solidFill>
                <a:srgbClr val="A6DEF2"/>
              </a:solidFill>
              <a:latin typeface="Calibri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dirty="0">
                <a:solidFill>
                  <a:srgbClr val="A6DEF2"/>
                </a:solidFill>
                <a:latin typeface="Calibri" pitchFamily="34" charset="0"/>
              </a:rPr>
              <a:t>Progressivité + + + (</a:t>
            </a:r>
            <a:r>
              <a:rPr lang="fr-FR" u="sng" dirty="0">
                <a:solidFill>
                  <a:srgbClr val="A6DEF2"/>
                </a:solidFill>
                <a:latin typeface="Calibri" pitchFamily="34" charset="0"/>
              </a:rPr>
              <a:t>Compter ! Les manœuvres glossopharyngées</a:t>
            </a:r>
            <a:r>
              <a:rPr lang="fr-FR" dirty="0">
                <a:solidFill>
                  <a:srgbClr val="A6DEF2"/>
                </a:solidFill>
                <a:latin typeface="Calibri" pitchFamily="34" charset="0"/>
              </a:rPr>
              <a:t>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dirty="0">
                <a:solidFill>
                  <a:srgbClr val="A6DEF2"/>
                </a:solidFill>
                <a:latin typeface="Calibri" pitchFamily="34" charset="0"/>
              </a:rPr>
              <a:t>Déconseillé pour une pratique occasionnelle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dirty="0">
              <a:solidFill>
                <a:srgbClr val="A6DEF2"/>
              </a:solidFill>
              <a:latin typeface="Calibri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Risques : </a:t>
            </a:r>
            <a:endParaRPr lang="fr-FR" dirty="0">
              <a:solidFill>
                <a:srgbClr val="A6DEF2"/>
              </a:solidFill>
              <a:latin typeface="Calibri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dirty="0">
                <a:solidFill>
                  <a:srgbClr val="A6DEF2"/>
                </a:solidFill>
                <a:latin typeface="Calibri" pitchFamily="34" charset="0"/>
              </a:rPr>
              <a:t>OAP + + + (contrainte pulmonaire)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dirty="0">
                <a:solidFill>
                  <a:srgbClr val="A6DEF2"/>
                </a:solidFill>
                <a:latin typeface="Calibri" pitchFamily="34" charset="0"/>
              </a:rPr>
              <a:t>Compression cardiaque ou artérielle : perturbation des équilibres du sang, du rythme cardiaque (syncope très précoce, </a:t>
            </a:r>
            <a:r>
              <a:rPr lang="fr-FR" dirty="0" err="1">
                <a:solidFill>
                  <a:srgbClr val="A6DEF2"/>
                </a:solidFill>
                <a:latin typeface="Calibri" pitchFamily="34" charset="0"/>
              </a:rPr>
              <a:t>cf</a:t>
            </a:r>
            <a:r>
              <a:rPr lang="fr-FR" dirty="0">
                <a:solidFill>
                  <a:srgbClr val="A6DEF2"/>
                </a:solidFill>
                <a:latin typeface="Calibri" pitchFamily="34" charset="0"/>
              </a:rPr>
              <a:t> Grand Bleu, compétitions…)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rgbClr val="00B0F0"/>
                </a:solidFill>
              </a:rPr>
              <a:t> ( </a:t>
            </a:r>
            <a:r>
              <a:rPr lang="fr-FR" sz="1400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https://www.ncbi.nlm.nih.gov/pubmed/19706046?dopt=Abstract</a:t>
            </a:r>
            <a:r>
              <a:rPr lang="fr-FR" sz="1400" dirty="0">
                <a:solidFill>
                  <a:srgbClr val="00B0F0"/>
                </a:solidFill>
              </a:rPr>
              <a:t> )</a:t>
            </a:r>
            <a:endParaRPr lang="fr-FR" sz="1400" dirty="0">
              <a:solidFill>
                <a:srgbClr val="00B0F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9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468312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Mécanique respiratoire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708816F-DA26-4D58-8381-8976994D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6AE51E0-D45A-49B8-BFCD-6C917B6CF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56E1524D-E3F3-4739-A473-3E3B161ED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  <p:sp>
        <p:nvSpPr>
          <p:cNvPr id="15" name="ZoneTexte 11">
            <a:extLst>
              <a:ext uri="{FF2B5EF4-FFF2-40B4-BE49-F238E27FC236}">
                <a16:creationId xmlns:a16="http://schemas.microsoft.com/office/drawing/2014/main" id="{DE0C7EC4-7996-4212-9DEB-FF5802B78660}"/>
              </a:ext>
            </a:extLst>
          </p:cNvPr>
          <p:cNvSpPr txBox="1"/>
          <p:nvPr/>
        </p:nvSpPr>
        <p:spPr>
          <a:xfrm>
            <a:off x="486624" y="1628800"/>
            <a:ext cx="8200176" cy="4585871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bg1"/>
                </a:solidFill>
                <a:latin typeface="Calibri" pitchFamily="34" charset="0"/>
              </a:rPr>
              <a:t>Pour résumer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solidFill>
                <a:srgbClr val="A6DEF2"/>
              </a:solidFill>
              <a:latin typeface="Calibri" pitchFamily="34" charset="0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A6DEF2"/>
                </a:solidFill>
                <a:latin typeface="Calibri" pitchFamily="34" charset="0"/>
                <a:cs typeface="+mn-cs"/>
              </a:rPr>
              <a:t>La capacité respiratoire se travaille de façon technique (compréhension des mouvements, étirements, personnalisation du travail). Elle permet d’améliorer les performances générales en apnée.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FR" sz="2000" dirty="0">
              <a:solidFill>
                <a:srgbClr val="A6DEF2"/>
              </a:solidFill>
              <a:latin typeface="Calibri" pitchFamily="34" charset="0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A6DEF2"/>
                </a:solidFill>
                <a:latin typeface="Calibri" pitchFamily="34" charset="0"/>
                <a:cs typeface="+mn-cs"/>
              </a:rPr>
              <a:t>Elle nécessite un entretien (souplesse, remise en place des acquis) le plus fréquent possible. =&gt; </a:t>
            </a:r>
            <a:r>
              <a:rPr lang="fr-FR" sz="2000" dirty="0">
                <a:solidFill>
                  <a:schemeClr val="bg1"/>
                </a:solidFill>
                <a:latin typeface="Calibri" pitchFamily="34" charset="0"/>
                <a:cs typeface="+mn-cs"/>
              </a:rPr>
              <a:t>être attentif à sa technique respiratoire à chaque apnée, y compris en piscine</a:t>
            </a:r>
            <a:r>
              <a:rPr lang="fr-FR" sz="2000" dirty="0">
                <a:solidFill>
                  <a:srgbClr val="A6DEF2"/>
                </a:solidFill>
                <a:latin typeface="Calibri" pitchFamily="34" charset="0"/>
                <a:cs typeface="+mn-cs"/>
              </a:rPr>
              <a:t>. (progression + + +)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FR" sz="2000" dirty="0">
              <a:solidFill>
                <a:srgbClr val="A6DEF2"/>
              </a:solidFill>
              <a:latin typeface="Calibri" pitchFamily="34" charset="0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A6DEF2"/>
                </a:solidFill>
                <a:latin typeface="Calibri" pitchFamily="34" charset="0"/>
                <a:cs typeface="+mn-cs"/>
              </a:rPr>
              <a:t>La carpe est une solution à des situations particulières, mais des grands champions ont montré qu’elle n’était </a:t>
            </a:r>
            <a:r>
              <a:rPr lang="fr-FR" sz="2000" dirty="0">
                <a:solidFill>
                  <a:schemeClr val="bg1"/>
                </a:solidFill>
                <a:latin typeface="Calibri" pitchFamily="34" charset="0"/>
                <a:cs typeface="+mn-cs"/>
              </a:rPr>
              <a:t>nullement impérative </a:t>
            </a:r>
            <a:r>
              <a:rPr lang="fr-FR" sz="2000" dirty="0">
                <a:solidFill>
                  <a:srgbClr val="A6DEF2"/>
                </a:solidFill>
                <a:latin typeface="Calibri" pitchFamily="34" charset="0"/>
                <a:cs typeface="+mn-cs"/>
              </a:rPr>
              <a:t>pour atteindre des grandes profondeurs.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FR" sz="2000" dirty="0">
              <a:solidFill>
                <a:srgbClr val="A6DEF2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8BCFBE9-CFEB-43A7-94D6-8715E7AAE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188913"/>
            <a:ext cx="1977879" cy="20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6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468312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2) Mécanismes de diffusion</a:t>
            </a:r>
          </a:p>
        </p:txBody>
      </p:sp>
      <p:sp>
        <p:nvSpPr>
          <p:cNvPr id="6" name="ZoneTexte 11"/>
          <p:cNvSpPr txBox="1"/>
          <p:nvPr/>
        </p:nvSpPr>
        <p:spPr>
          <a:xfrm>
            <a:off x="468313" y="1052736"/>
            <a:ext cx="7704137" cy="4832092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AutoNum type="alphaLcPeriod"/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Pressions partielles &amp; tensions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200" dirty="0">
              <a:solidFill>
                <a:srgbClr val="A6DEF2"/>
              </a:solidFill>
              <a:latin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Dans l’air atmosphérique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78% </a:t>
            </a:r>
            <a:r>
              <a:rPr lang="fr-FR" sz="3200" dirty="0">
                <a:solidFill>
                  <a:srgbClr val="00B050"/>
                </a:solidFill>
                <a:latin typeface="Calibri" pitchFamily="34" charset="0"/>
              </a:rPr>
              <a:t>N</a:t>
            </a:r>
            <a:r>
              <a:rPr lang="fr-FR" sz="2400" dirty="0">
                <a:solidFill>
                  <a:srgbClr val="00B050"/>
                </a:solidFill>
                <a:latin typeface="Calibri" pitchFamily="34" charset="0"/>
              </a:rPr>
              <a:t>2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 </a:t>
            </a: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;    21% </a:t>
            </a:r>
            <a:r>
              <a:rPr lang="fr-FR" sz="3200" dirty="0">
                <a:solidFill>
                  <a:srgbClr val="FF0000"/>
                </a:solidFill>
                <a:latin typeface="Calibri" pitchFamily="34" charset="0"/>
              </a:rPr>
              <a:t>O</a:t>
            </a:r>
            <a:r>
              <a:rPr lang="fr-FR" sz="2400" dirty="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 </a:t>
            </a: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;    0,04% </a:t>
            </a:r>
            <a:r>
              <a:rPr lang="fr-FR" sz="3200" dirty="0">
                <a:solidFill>
                  <a:srgbClr val="5BFFFB"/>
                </a:solidFill>
                <a:latin typeface="Calibri" pitchFamily="34" charset="0"/>
              </a:rPr>
              <a:t>CO</a:t>
            </a:r>
            <a:r>
              <a:rPr lang="fr-FR" sz="2400" dirty="0">
                <a:solidFill>
                  <a:srgbClr val="5BFFFB"/>
                </a:solidFill>
                <a:latin typeface="Calibri" pitchFamily="34" charset="0"/>
              </a:rPr>
              <a:t>2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;  +autres</a:t>
            </a:r>
            <a:endParaRPr lang="fr-FR" sz="3200" dirty="0">
              <a:solidFill>
                <a:srgbClr val="A6DEF2"/>
              </a:solidFill>
              <a:latin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1 </a:t>
            </a:r>
            <a:r>
              <a:rPr lang="fr-FR" sz="3200" dirty="0" err="1">
                <a:solidFill>
                  <a:srgbClr val="A6DEF2"/>
                </a:solidFill>
                <a:latin typeface="Calibri" pitchFamily="34" charset="0"/>
              </a:rPr>
              <a:t>atm</a:t>
            </a: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 ( 1 bar ) = 760 </a:t>
            </a:r>
            <a:r>
              <a:rPr lang="fr-FR" sz="3200" dirty="0" err="1">
                <a:solidFill>
                  <a:srgbClr val="A6DEF2"/>
                </a:solidFill>
                <a:latin typeface="Calibri" pitchFamily="34" charset="0"/>
              </a:rPr>
              <a:t>mmHg</a:t>
            </a:r>
            <a:endParaRPr lang="fr-FR" sz="3200" dirty="0">
              <a:solidFill>
                <a:srgbClr val="A6DEF2"/>
              </a:solidFill>
              <a:latin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200" dirty="0">
              <a:solidFill>
                <a:srgbClr val="A6DEF2"/>
              </a:solidFill>
              <a:latin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Loi de Henry : P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(gaz)</a:t>
            </a: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 = </a:t>
            </a:r>
            <a:r>
              <a:rPr lang="fr-FR" sz="3200" dirty="0" err="1">
                <a:solidFill>
                  <a:srgbClr val="A6DEF2"/>
                </a:solidFill>
                <a:latin typeface="Calibri" pitchFamily="34" charset="0"/>
              </a:rPr>
              <a:t>P</a:t>
            </a:r>
            <a:r>
              <a:rPr lang="fr-FR" sz="2400" dirty="0" err="1">
                <a:solidFill>
                  <a:srgbClr val="A6DEF2"/>
                </a:solidFill>
                <a:latin typeface="Calibri" pitchFamily="34" charset="0"/>
              </a:rPr>
              <a:t>tot</a:t>
            </a: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  x  %(gaz)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/>
              <a:buChar char="è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 P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N</a:t>
            </a:r>
            <a:r>
              <a:rPr lang="fr-FR" sz="2000" dirty="0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2</a:t>
            </a:r>
            <a:r>
              <a:rPr lang="fr-FR" sz="2800" dirty="0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 = 600 </a:t>
            </a:r>
            <a:r>
              <a:rPr lang="fr-FR" sz="2800" dirty="0" err="1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mmHg</a:t>
            </a:r>
            <a:r>
              <a:rPr lang="fr-FR" sz="2800" dirty="0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fr-FR" dirty="0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(= 0,78bar)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/>
              <a:buChar char="è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 PO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2</a:t>
            </a:r>
            <a:r>
              <a:rPr lang="fr-FR" sz="2800" dirty="0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 = 159 </a:t>
            </a:r>
            <a:r>
              <a:rPr lang="fr-FR" sz="2800" dirty="0" err="1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mmHg</a:t>
            </a:r>
            <a:r>
              <a:rPr lang="fr-FR" sz="2800" dirty="0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fr-FR" dirty="0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(= 0,21bar)</a:t>
            </a:r>
            <a:endParaRPr lang="fr-FR" dirty="0">
              <a:solidFill>
                <a:srgbClr val="A6DEF2"/>
              </a:solidFill>
              <a:latin typeface="Calibri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/>
              <a:buChar char="è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 PCO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2</a:t>
            </a:r>
            <a:r>
              <a:rPr lang="fr-FR" sz="2800" dirty="0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 = 0,3 </a:t>
            </a:r>
            <a:r>
              <a:rPr lang="fr-FR" sz="2800" dirty="0" err="1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mmHg</a:t>
            </a:r>
            <a:r>
              <a:rPr lang="fr-FR" sz="2800" dirty="0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fr-FR" dirty="0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(= 0,0004 bar)</a:t>
            </a:r>
            <a:endParaRPr lang="fr-FR" dirty="0">
              <a:solidFill>
                <a:srgbClr val="A6DEF2"/>
              </a:solidFill>
              <a:latin typeface="Calibri" pitchFamily="34" charset="0"/>
            </a:endParaRPr>
          </a:p>
        </p:txBody>
      </p:sp>
      <p:graphicFrame>
        <p:nvGraphicFramePr>
          <p:cNvPr id="2" name="Graphique 1"/>
          <p:cNvGraphicFramePr/>
          <p:nvPr>
            <p:extLst>
              <p:ext uri="{D42A27DB-BD31-4B8C-83A1-F6EECF244321}">
                <p14:modId xmlns:p14="http://schemas.microsoft.com/office/powerpoint/2010/main" val="2895401533"/>
              </p:ext>
            </p:extLst>
          </p:nvPr>
        </p:nvGraphicFramePr>
        <p:xfrm>
          <a:off x="5076056" y="4365104"/>
          <a:ext cx="3120008" cy="167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AAEF199F-AFC4-46A7-9E35-580AFFD1C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56AAA18A-E30A-4862-85D7-79699930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www.apnealp.fr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FF207D4-D9FF-41B9-B1FA-92B057752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657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55650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Mécanismes de diffusion</a:t>
            </a:r>
          </a:p>
        </p:txBody>
      </p:sp>
      <p:sp>
        <p:nvSpPr>
          <p:cNvPr id="9" name="ZoneTexte 11"/>
          <p:cNvSpPr txBox="1"/>
          <p:nvPr/>
        </p:nvSpPr>
        <p:spPr>
          <a:xfrm>
            <a:off x="468313" y="1052736"/>
            <a:ext cx="7704137" cy="2800767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  <a:cs typeface="+mn-cs"/>
              </a:rPr>
              <a:t>La tension d’un gaz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solidFill>
                <a:srgbClr val="A6DEF2"/>
              </a:solidFill>
              <a:latin typeface="Calibri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  <a:cs typeface="+mn-cs"/>
              </a:rPr>
              <a:t>Par abus de langage, on parle souvent de : « Pression partielle d’un gaz dans un liquide »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  <a:cs typeface="+mn-cs"/>
              </a:rPr>
              <a:t>Exprimée en unité de pression  ( bar, Pa, </a:t>
            </a:r>
            <a:r>
              <a:rPr lang="fr-FR" sz="2400" dirty="0" err="1">
                <a:solidFill>
                  <a:srgbClr val="A6DEF2"/>
                </a:solidFill>
                <a:latin typeface="Calibri" pitchFamily="34" charset="0"/>
                <a:cs typeface="+mn-cs"/>
              </a:rPr>
              <a:t>mmHg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  <a:cs typeface="+mn-cs"/>
              </a:rPr>
              <a:t> . . . 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  <a:cs typeface="+mn-cs"/>
              </a:rPr>
              <a:t>La tension est égale à la pression partielle du gaz à l’équilibre de saturation. (Loi de Henry établie)</a:t>
            </a:r>
          </a:p>
        </p:txBody>
      </p:sp>
      <p:sp>
        <p:nvSpPr>
          <p:cNvPr id="2" name="Rectangle 1"/>
          <p:cNvSpPr/>
          <p:nvPr/>
        </p:nvSpPr>
        <p:spPr>
          <a:xfrm>
            <a:off x="2741861" y="4168973"/>
            <a:ext cx="4176464" cy="21951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3131840" y="5321101"/>
            <a:ext cx="3312368" cy="7920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131840" y="4529013"/>
            <a:ext cx="3312368" cy="7920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3163404" y="4720936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GAZ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LIQUIDE</a:t>
            </a:r>
          </a:p>
        </p:txBody>
      </p:sp>
      <p:cxnSp>
        <p:nvCxnSpPr>
          <p:cNvPr id="14" name="Connecteur droit avec flèche 13"/>
          <p:cNvCxnSpPr>
            <a:endCxn id="12" idx="3"/>
          </p:cNvCxnSpPr>
          <p:nvPr/>
        </p:nvCxnSpPr>
        <p:spPr>
          <a:xfrm>
            <a:off x="4531556" y="4889053"/>
            <a:ext cx="0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5508104" y="5321101"/>
            <a:ext cx="0" cy="39604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036355" y="451972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Pression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004048" y="569005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Tension</a:t>
            </a:r>
          </a:p>
        </p:txBody>
      </p:sp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6E9D92A4-B5F8-41D9-82E2-27C4E4EC9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B33DFCCB-5880-47C8-93DF-EC75D0C64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01620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BF1C31F7-5F22-44B5-BD17-315FA6364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484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2" grpId="0"/>
      <p:bldP spid="17" grpId="0"/>
      <p:bldP spid="18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C787117-8B17-4D62-9B25-1AC727021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24" y="2944904"/>
            <a:ext cx="2945020" cy="202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55650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Mécanismes de diffusion</a:t>
            </a:r>
          </a:p>
        </p:txBody>
      </p:sp>
      <p:sp>
        <p:nvSpPr>
          <p:cNvPr id="9" name="ZoneTexte 11"/>
          <p:cNvSpPr txBox="1"/>
          <p:nvPr/>
        </p:nvSpPr>
        <p:spPr>
          <a:xfrm>
            <a:off x="468313" y="1052736"/>
            <a:ext cx="7704137" cy="1785104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  <a:cs typeface="+mn-cs"/>
              </a:rPr>
              <a:t>b. L’échange alvéolaire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400" dirty="0">
              <a:solidFill>
                <a:srgbClr val="A6DEF2"/>
              </a:solidFill>
              <a:latin typeface="Calibri" pitchFamily="34" charset="0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  <a:cs typeface="+mn-cs"/>
              </a:rPr>
              <a:t>Evolution spontanée : la saturation = équilibre pression partielle / tension</a:t>
            </a:r>
          </a:p>
        </p:txBody>
      </p:sp>
      <p:sp>
        <p:nvSpPr>
          <p:cNvPr id="11" name="Ellipse 10"/>
          <p:cNvSpPr/>
          <p:nvPr/>
        </p:nvSpPr>
        <p:spPr>
          <a:xfrm>
            <a:off x="3563888" y="3760686"/>
            <a:ext cx="3168352" cy="3384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Lune 15"/>
          <p:cNvSpPr/>
          <p:nvPr/>
        </p:nvSpPr>
        <p:spPr>
          <a:xfrm rot="8995780">
            <a:off x="6068192" y="3440118"/>
            <a:ext cx="816887" cy="2389209"/>
          </a:xfrm>
          <a:prstGeom prst="moon">
            <a:avLst>
              <a:gd name="adj" fmla="val 56718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3730226" y="4231302"/>
            <a:ext cx="24630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Alvéole pulmonaire</a:t>
            </a:r>
          </a:p>
          <a:p>
            <a:pPr algn="ctr"/>
            <a:r>
              <a:rPr lang="fr-FR" sz="2800" dirty="0"/>
              <a:t>(gaz)</a:t>
            </a:r>
          </a:p>
        </p:txBody>
      </p:sp>
      <p:sp>
        <p:nvSpPr>
          <p:cNvPr id="21" name="Arc 20"/>
          <p:cNvSpPr/>
          <p:nvPr/>
        </p:nvSpPr>
        <p:spPr>
          <a:xfrm rot="6110414">
            <a:off x="5912645" y="3503736"/>
            <a:ext cx="2232174" cy="1872208"/>
          </a:xfrm>
          <a:prstGeom prst="arc">
            <a:avLst>
              <a:gd name="adj1" fmla="val 16207783"/>
              <a:gd name="adj2" fmla="val 0"/>
            </a:avLst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7137094" y="3791186"/>
            <a:ext cx="2463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Vers</a:t>
            </a:r>
          </a:p>
          <a:p>
            <a:pPr algn="ctr"/>
            <a:r>
              <a:rPr lang="fr-FR" sz="2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circulation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916529" y="5888933"/>
            <a:ext cx="2463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Poumons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5995192" y="4430003"/>
            <a:ext cx="288032" cy="25779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H="1">
            <a:off x="6283225" y="4206685"/>
            <a:ext cx="262930" cy="22331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5100799" y="2944904"/>
            <a:ext cx="2890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Capillaires sanguins</a:t>
            </a:r>
          </a:p>
          <a:p>
            <a:pPr algn="ctr"/>
            <a:r>
              <a:rPr lang="fr-FR" sz="2000" dirty="0"/>
              <a:t>(</a:t>
            </a:r>
            <a:r>
              <a:rPr lang="fr-FR" sz="2000" dirty="0">
                <a:sym typeface="Wingdings" pitchFamily="2" charset="2"/>
              </a:rPr>
              <a:t>liquide)</a:t>
            </a:r>
            <a:endParaRPr lang="fr-FR" sz="2000" dirty="0"/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5951945" y="3432887"/>
            <a:ext cx="43247" cy="43980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F0B06E7-F0A7-4B69-91F2-91ED629F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55C1AD9E-B7A5-4403-8065-7A9CF6EE4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CECC5635-B959-4C13-B14A-85361E626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0A6519A-0303-4CDA-B29D-8ED0950AA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63" y="4404683"/>
            <a:ext cx="1538709" cy="209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1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  <p:bldP spid="19" grpId="0"/>
      <p:bldP spid="21" grpId="0" animBg="1"/>
      <p:bldP spid="24" grpId="0"/>
      <p:bldP spid="30" grpId="0"/>
      <p:bldP spid="7" grpId="0"/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55650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Mécanismes de diffusion</a:t>
            </a:r>
          </a:p>
        </p:txBody>
      </p:sp>
      <p:sp>
        <p:nvSpPr>
          <p:cNvPr id="9" name="ZoneTexte 11"/>
          <p:cNvSpPr txBox="1"/>
          <p:nvPr/>
        </p:nvSpPr>
        <p:spPr>
          <a:xfrm>
            <a:off x="468312" y="1196752"/>
            <a:ext cx="7704137" cy="1785104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c. Le transport dans le sang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200" dirty="0">
              <a:solidFill>
                <a:srgbClr val="A6DEF2"/>
              </a:solidFill>
              <a:latin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srgbClr val="A6DEF2"/>
                </a:solidFill>
                <a:latin typeface="Calibri" pitchFamily="34" charset="0"/>
              </a:rPr>
              <a:t>c.1 Le dioxygène ( O</a:t>
            </a:r>
            <a:r>
              <a:rPr lang="fr-FR" sz="3200" b="1" baseline="-25000" dirty="0">
                <a:solidFill>
                  <a:srgbClr val="A6DEF2"/>
                </a:solidFill>
                <a:latin typeface="Calibri" pitchFamily="34" charset="0"/>
              </a:rPr>
              <a:t>2</a:t>
            </a:r>
            <a:r>
              <a:rPr lang="fr-FR" sz="3200" b="1" dirty="0">
                <a:solidFill>
                  <a:srgbClr val="A6DEF2"/>
                </a:solidFill>
                <a:latin typeface="Calibri" pitchFamily="34" charset="0"/>
              </a:rPr>
              <a:t> 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400" dirty="0">
              <a:solidFill>
                <a:srgbClr val="A6DEF2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18" name="ZoneTexte 11"/>
          <p:cNvSpPr txBox="1"/>
          <p:nvPr/>
        </p:nvSpPr>
        <p:spPr>
          <a:xfrm>
            <a:off x="468312" y="3717032"/>
            <a:ext cx="7704137" cy="1815882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Sous forme dissoute : </a:t>
            </a:r>
            <a:r>
              <a:rPr lang="fr-FR" sz="3200" dirty="0">
                <a:solidFill>
                  <a:srgbClr val="FFFF00"/>
                </a:solidFill>
                <a:latin typeface="Calibri" pitchFamily="34" charset="0"/>
              </a:rPr>
              <a:t>2 à 5%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	( 0,3 ml / 100 ml de sang à 37°C 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solidFill>
                <a:srgbClr val="A6DEF2"/>
              </a:solidFill>
              <a:latin typeface="Calibri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Combiné à l’hémoglobine (Hb) : </a:t>
            </a:r>
            <a:r>
              <a:rPr lang="fr-FR" sz="3200" dirty="0">
                <a:solidFill>
                  <a:srgbClr val="FFFF00"/>
                </a:solidFill>
                <a:latin typeface="Calibri" pitchFamily="34" charset="0"/>
              </a:rPr>
              <a:t>95 à 98 %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BEFB988-69C9-4D89-8FC9-1694F5AD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0710D87-6989-41BE-9763-1F673017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7944ABB5-1131-461A-A7FA-AFFE96B3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498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ECF51E0-DD28-4E00-B5F6-D5C9403B6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D8987CA-54D9-43FE-91D6-A42BBC2D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408ECA-EEC4-44C4-8280-8104CEC19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192D3C-8342-4BFB-93E3-A44C45DB1351}"/>
              </a:ext>
            </a:extLst>
          </p:cNvPr>
          <p:cNvSpPr txBox="1"/>
          <p:nvPr/>
        </p:nvSpPr>
        <p:spPr>
          <a:xfrm>
            <a:off x="755650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saturation ( SaO2 )</a:t>
            </a:r>
          </a:p>
        </p:txBody>
      </p:sp>
      <p:sp>
        <p:nvSpPr>
          <p:cNvPr id="6" name="ZoneTexte 11">
            <a:extLst>
              <a:ext uri="{FF2B5EF4-FFF2-40B4-BE49-F238E27FC236}">
                <a16:creationId xmlns:a16="http://schemas.microsoft.com/office/drawing/2014/main" id="{96BF1BFC-9D79-4385-8C23-056F628EF583}"/>
              </a:ext>
            </a:extLst>
          </p:cNvPr>
          <p:cNvSpPr txBox="1"/>
          <p:nvPr/>
        </p:nvSpPr>
        <p:spPr>
          <a:xfrm>
            <a:off x="468310" y="1160837"/>
            <a:ext cx="8136138" cy="3323987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Représente la quantité d’hémoglobine liée à de l’oxygène sur la quantité totale disponible.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rgbClr val="A6DEF2"/>
                </a:solidFill>
                <a:latin typeface="Calibri" pitchFamily="34" charset="0"/>
              </a:rPr>
              <a:t>         (Hémoglobine =  l’un des constituants des globules rouges)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sz="3200" dirty="0">
              <a:solidFill>
                <a:srgbClr val="A6DEF2"/>
              </a:solidFill>
              <a:latin typeface="Calibri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Mesurée par exemple avec un saturomètre de pouce =&gt; SpO2 qui est une image proche de SaO2. (Artérielle)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AF1415D-9929-4846-B63E-BBD2A564B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77072"/>
            <a:ext cx="2047875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92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1">
            <a:extLst>
              <a:ext uri="{FF2B5EF4-FFF2-40B4-BE49-F238E27FC236}">
                <a16:creationId xmlns:a16="http://schemas.microsoft.com/office/drawing/2014/main" id="{9D0DBFEE-C0D9-45A3-B75E-BF14AA3906B9}"/>
              </a:ext>
            </a:extLst>
          </p:cNvPr>
          <p:cNvSpPr txBox="1"/>
          <p:nvPr/>
        </p:nvSpPr>
        <p:spPr>
          <a:xfrm>
            <a:off x="6036544" y="3516971"/>
            <a:ext cx="2895600" cy="2000548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A6DEF2"/>
                </a:solidFill>
                <a:latin typeface="Calibri" pitchFamily="34" charset="0"/>
              </a:rPr>
              <a:t>	PO2 capillaires tissulaires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solidFill>
                <a:srgbClr val="A6DEF2"/>
              </a:solidFill>
              <a:latin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solidFill>
                <a:srgbClr val="A6DEF2"/>
              </a:solidFill>
              <a:latin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A6DEF2"/>
                </a:solidFill>
                <a:latin typeface="Calibri" pitchFamily="34" charset="0"/>
              </a:rPr>
              <a:t>	PO2 pulmonaire capillaires pulmonaires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ECF51E0-DD28-4E00-B5F6-D5C9403B6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D8987CA-54D9-43FE-91D6-A42BBC2D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408ECA-EEC4-44C4-8280-8104CEC19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  <p:sp>
        <p:nvSpPr>
          <p:cNvPr id="6" name="ZoneTexte 11">
            <a:extLst>
              <a:ext uri="{FF2B5EF4-FFF2-40B4-BE49-F238E27FC236}">
                <a16:creationId xmlns:a16="http://schemas.microsoft.com/office/drawing/2014/main" id="{96BF1BFC-9D79-4385-8C23-056F628EF583}"/>
              </a:ext>
            </a:extLst>
          </p:cNvPr>
          <p:cNvSpPr txBox="1"/>
          <p:nvPr/>
        </p:nvSpPr>
        <p:spPr>
          <a:xfrm>
            <a:off x="503931" y="215949"/>
            <a:ext cx="8136138" cy="1631216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bg1"/>
                </a:solidFill>
                <a:latin typeface="Calibri" pitchFamily="34" charset="0"/>
              </a:rPr>
              <a:t>O2 Sous forme dissoute ou combinée à Hb 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Courbes 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Dissolution de l’O2 en fonction de la pression de PO2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Saturation de l’hémoglobine en O2, fonction de PO2 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0B9F128B-44E3-477F-ABA4-2B43A35C6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31" y="2013955"/>
            <a:ext cx="5256584" cy="434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riangle isocèle 6">
            <a:extLst>
              <a:ext uri="{FF2B5EF4-FFF2-40B4-BE49-F238E27FC236}">
                <a16:creationId xmlns:a16="http://schemas.microsoft.com/office/drawing/2014/main" id="{3198C594-F6E5-43D2-895A-66A205C08526}"/>
              </a:ext>
            </a:extLst>
          </p:cNvPr>
          <p:cNvSpPr/>
          <p:nvPr/>
        </p:nvSpPr>
        <p:spPr>
          <a:xfrm>
            <a:off x="2411760" y="5782829"/>
            <a:ext cx="144016" cy="504056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11" name="Triangle isocèle 10">
            <a:extLst>
              <a:ext uri="{FF2B5EF4-FFF2-40B4-BE49-F238E27FC236}">
                <a16:creationId xmlns:a16="http://schemas.microsoft.com/office/drawing/2014/main" id="{AD967BAA-FFB7-4737-B605-16BA1A0CB342}"/>
              </a:ext>
            </a:extLst>
          </p:cNvPr>
          <p:cNvSpPr/>
          <p:nvPr/>
        </p:nvSpPr>
        <p:spPr>
          <a:xfrm>
            <a:off x="4211960" y="5778987"/>
            <a:ext cx="144016" cy="504056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riangle isocèle 11">
            <a:extLst>
              <a:ext uri="{FF2B5EF4-FFF2-40B4-BE49-F238E27FC236}">
                <a16:creationId xmlns:a16="http://schemas.microsoft.com/office/drawing/2014/main" id="{7D67B57F-2BB6-40FF-ADF4-2E26AB99EB3B}"/>
              </a:ext>
            </a:extLst>
          </p:cNvPr>
          <p:cNvSpPr/>
          <p:nvPr/>
        </p:nvSpPr>
        <p:spPr>
          <a:xfrm rot="5400000">
            <a:off x="6481192" y="3511036"/>
            <a:ext cx="144016" cy="504056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13" name="Triangle isocèle 12">
            <a:extLst>
              <a:ext uri="{FF2B5EF4-FFF2-40B4-BE49-F238E27FC236}">
                <a16:creationId xmlns:a16="http://schemas.microsoft.com/office/drawing/2014/main" id="{AD2B160A-F96D-417C-B0F7-EB18B7EAAC89}"/>
              </a:ext>
            </a:extLst>
          </p:cNvPr>
          <p:cNvSpPr/>
          <p:nvPr/>
        </p:nvSpPr>
        <p:spPr>
          <a:xfrm rot="5400000">
            <a:off x="6481192" y="4689140"/>
            <a:ext cx="144016" cy="504056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4F65DA1-9E07-43FB-B3E3-477D4A33B10F}"/>
              </a:ext>
            </a:extLst>
          </p:cNvPr>
          <p:cNvCxnSpPr>
            <a:cxnSpLocks/>
          </p:cNvCxnSpPr>
          <p:nvPr/>
        </p:nvCxnSpPr>
        <p:spPr>
          <a:xfrm>
            <a:off x="2483768" y="3516971"/>
            <a:ext cx="0" cy="2118301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B56078F-FCCB-4930-B595-BB77631E38B0}"/>
              </a:ext>
            </a:extLst>
          </p:cNvPr>
          <p:cNvCxnSpPr>
            <a:cxnSpLocks/>
          </p:cNvCxnSpPr>
          <p:nvPr/>
        </p:nvCxnSpPr>
        <p:spPr>
          <a:xfrm>
            <a:off x="4283968" y="2685973"/>
            <a:ext cx="11840" cy="2949299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5C8617E-DF95-42BF-A954-2C6E5766917E}"/>
              </a:ext>
            </a:extLst>
          </p:cNvPr>
          <p:cNvCxnSpPr>
            <a:cxnSpLocks/>
          </p:cNvCxnSpPr>
          <p:nvPr/>
        </p:nvCxnSpPr>
        <p:spPr>
          <a:xfrm flipH="1">
            <a:off x="1259632" y="2685973"/>
            <a:ext cx="3024336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39D55647-5A3C-41B1-B637-4E5C0BB9F978}"/>
              </a:ext>
            </a:extLst>
          </p:cNvPr>
          <p:cNvCxnSpPr>
            <a:cxnSpLocks/>
          </p:cNvCxnSpPr>
          <p:nvPr/>
        </p:nvCxnSpPr>
        <p:spPr>
          <a:xfrm flipH="1">
            <a:off x="1345642" y="3516971"/>
            <a:ext cx="1138126" cy="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82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55650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Plan</a:t>
            </a:r>
          </a:p>
        </p:txBody>
      </p:sp>
      <p:sp>
        <p:nvSpPr>
          <p:cNvPr id="7" name="ZoneTexte 11"/>
          <p:cNvSpPr txBox="1"/>
          <p:nvPr/>
        </p:nvSpPr>
        <p:spPr>
          <a:xfrm>
            <a:off x="467520" y="1010063"/>
            <a:ext cx="7704137" cy="4647426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u="sng" dirty="0">
                <a:solidFill>
                  <a:srgbClr val="A6DEF2"/>
                </a:solidFill>
                <a:latin typeface="Calibri" pitchFamily="34" charset="0"/>
                <a:cs typeface="+mn-cs"/>
              </a:rPr>
              <a:t>1) Mécanique respiratoire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  <a:cs typeface="+mn-cs"/>
              </a:rPr>
              <a:t>a. Le diaphragme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  <a:cs typeface="+mn-cs"/>
              </a:rPr>
              <a:t>b. Les poumons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  <a:cs typeface="+mn-cs"/>
              </a:rPr>
              <a:t>c. Les muscles accessoires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d. Enjeux des étirements / assouplissements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e. Utilisation de la carpe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sz="2400" dirty="0">
              <a:solidFill>
                <a:srgbClr val="A6DEF2"/>
              </a:solidFill>
              <a:latin typeface="Calibri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u="sng" dirty="0">
                <a:solidFill>
                  <a:srgbClr val="A6DEF2"/>
                </a:solidFill>
                <a:latin typeface="Calibri" pitchFamily="34" charset="0"/>
                <a:cs typeface="+mn-cs"/>
              </a:rPr>
              <a:t>2) Mécanismes de diffusion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  <a:cs typeface="+mn-cs"/>
              </a:rPr>
              <a:t>a. Pressions partielles &amp; Tensions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  <a:cs typeface="+mn-cs"/>
              </a:rPr>
              <a:t>b. L’échange alvéolaire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  <a:cs typeface="+mn-cs"/>
              </a:rPr>
              <a:t>c. Le transport dans le sang (     c.1 O</a:t>
            </a:r>
            <a:r>
              <a:rPr lang="fr-FR" sz="2400" baseline="-25000" dirty="0">
                <a:solidFill>
                  <a:srgbClr val="A6DEF2"/>
                </a:solidFill>
                <a:latin typeface="Calibri" pitchFamily="34" charset="0"/>
                <a:cs typeface="+mn-cs"/>
              </a:rPr>
              <a:t>2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  <a:cs typeface="+mn-cs"/>
              </a:rPr>
              <a:t>       c.2 CO</a:t>
            </a:r>
            <a:r>
              <a:rPr lang="fr-FR" sz="2400" baseline="-25000" dirty="0">
                <a:solidFill>
                  <a:srgbClr val="A6DEF2"/>
                </a:solidFill>
                <a:latin typeface="Calibri" pitchFamily="34" charset="0"/>
                <a:cs typeface="+mn-cs"/>
              </a:rPr>
              <a:t>2  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  <a:cs typeface="+mn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  <a:cs typeface="+mn-cs"/>
              </a:rPr>
              <a:t>d. Les enjeux en apnée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D50F9C94-3A74-4347-B8BC-FCEE70A24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4AD65DA-C355-4CFD-B5C4-5E5681D02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E457BC3-66E6-486F-94C8-BBECDFCB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751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F5672B1-DD4D-46DE-9165-5660C701907B}"/>
              </a:ext>
            </a:extLst>
          </p:cNvPr>
          <p:cNvSpPr/>
          <p:nvPr/>
        </p:nvSpPr>
        <p:spPr>
          <a:xfrm>
            <a:off x="468310" y="2060848"/>
            <a:ext cx="8136138" cy="41044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ECF51E0-DD28-4E00-B5F6-D5C9403B6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D8987CA-54D9-43FE-91D6-A42BBC2D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408ECA-EEC4-44C4-8280-8104CEC19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20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192D3C-8342-4BFB-93E3-A44C45DB1351}"/>
              </a:ext>
            </a:extLst>
          </p:cNvPr>
          <p:cNvSpPr txBox="1"/>
          <p:nvPr/>
        </p:nvSpPr>
        <p:spPr>
          <a:xfrm>
            <a:off x="755650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courbe de </a:t>
            </a:r>
            <a:r>
              <a:rPr lang="fr-FR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Barcroft</a:t>
            </a:r>
            <a:endParaRPr lang="fr-FR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7390F18-5478-4649-98F9-AA07DD16250F}"/>
              </a:ext>
            </a:extLst>
          </p:cNvPr>
          <p:cNvCxnSpPr/>
          <p:nvPr/>
        </p:nvCxnSpPr>
        <p:spPr>
          <a:xfrm flipV="1">
            <a:off x="1799304" y="2249135"/>
            <a:ext cx="0" cy="35195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DC2A581-583A-4C59-9365-2C72ED8CD84E}"/>
              </a:ext>
            </a:extLst>
          </p:cNvPr>
          <p:cNvCxnSpPr>
            <a:cxnSpLocks/>
          </p:cNvCxnSpPr>
          <p:nvPr/>
        </p:nvCxnSpPr>
        <p:spPr>
          <a:xfrm flipV="1">
            <a:off x="1799304" y="5768712"/>
            <a:ext cx="4226944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5DF0A394-C729-46FC-A8C7-B2A84F9E3EF1}"/>
              </a:ext>
            </a:extLst>
          </p:cNvPr>
          <p:cNvSpPr txBox="1"/>
          <p:nvPr/>
        </p:nvSpPr>
        <p:spPr>
          <a:xfrm>
            <a:off x="1691680" y="5768712"/>
            <a:ext cx="630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  10  20  30  40  50  60  70  80  90  100    - PpO2  (</a:t>
            </a:r>
            <a:r>
              <a:rPr lang="fr-FR" dirty="0" err="1"/>
              <a:t>mmHg</a:t>
            </a:r>
            <a:r>
              <a:rPr lang="fr-FR" dirty="0"/>
              <a:t>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19B0925-634B-41ED-957B-C007A9FE4273}"/>
              </a:ext>
            </a:extLst>
          </p:cNvPr>
          <p:cNvSpPr txBox="1"/>
          <p:nvPr/>
        </p:nvSpPr>
        <p:spPr>
          <a:xfrm>
            <a:off x="510104" y="2256542"/>
            <a:ext cx="1289199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/>
              <a:t>Saturation O2</a:t>
            </a:r>
          </a:p>
          <a:p>
            <a:pPr algn="r"/>
            <a:r>
              <a:rPr lang="fr-FR" dirty="0"/>
              <a:t>SO2 (%)</a:t>
            </a:r>
          </a:p>
          <a:p>
            <a:pPr algn="r"/>
            <a:r>
              <a:rPr lang="fr-FR" dirty="0"/>
              <a:t>100</a:t>
            </a:r>
          </a:p>
          <a:p>
            <a:pPr algn="r"/>
            <a:endParaRPr lang="fr-FR" dirty="0"/>
          </a:p>
          <a:p>
            <a:pPr algn="r"/>
            <a:r>
              <a:rPr lang="fr-FR" dirty="0"/>
              <a:t>90</a:t>
            </a:r>
          </a:p>
          <a:p>
            <a:pPr algn="r"/>
            <a:r>
              <a:rPr lang="fr-FR" dirty="0"/>
              <a:t>70</a:t>
            </a:r>
          </a:p>
          <a:p>
            <a:pPr algn="r"/>
            <a:r>
              <a:rPr lang="fr-FR" dirty="0"/>
              <a:t>60</a:t>
            </a:r>
          </a:p>
          <a:p>
            <a:pPr algn="r"/>
            <a:r>
              <a:rPr lang="fr-FR" dirty="0"/>
              <a:t>50</a:t>
            </a:r>
          </a:p>
          <a:p>
            <a:pPr algn="r"/>
            <a:r>
              <a:rPr lang="fr-FR" dirty="0"/>
              <a:t>40</a:t>
            </a:r>
          </a:p>
          <a:p>
            <a:pPr algn="r"/>
            <a:r>
              <a:rPr lang="fr-FR" dirty="0"/>
              <a:t>30</a:t>
            </a:r>
          </a:p>
          <a:p>
            <a:pPr algn="r"/>
            <a:r>
              <a:rPr lang="fr-FR" dirty="0"/>
              <a:t>20</a:t>
            </a:r>
          </a:p>
          <a:p>
            <a:pPr algn="r"/>
            <a:r>
              <a:rPr lang="fr-FR" dirty="0"/>
              <a:t>10</a:t>
            </a:r>
          </a:p>
          <a:p>
            <a:pPr algn="r"/>
            <a:r>
              <a:rPr lang="fr-FR" dirty="0"/>
              <a:t>0</a:t>
            </a:r>
          </a:p>
          <a:p>
            <a:pPr algn="r"/>
            <a:endParaRPr lang="fr-FR" dirty="0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B88D367A-DF76-4C87-94EC-FAC538E0A0A8}"/>
              </a:ext>
            </a:extLst>
          </p:cNvPr>
          <p:cNvSpPr/>
          <p:nvPr/>
        </p:nvSpPr>
        <p:spPr>
          <a:xfrm>
            <a:off x="1825184" y="2809851"/>
            <a:ext cx="3278026" cy="2944425"/>
          </a:xfrm>
          <a:custGeom>
            <a:avLst/>
            <a:gdLst>
              <a:gd name="connsiteX0" fmla="*/ 0 w 3157268"/>
              <a:gd name="connsiteY0" fmla="*/ 3476445 h 3476445"/>
              <a:gd name="connsiteX1" fmla="*/ 1449238 w 3157268"/>
              <a:gd name="connsiteY1" fmla="*/ 2432649 h 3476445"/>
              <a:gd name="connsiteX2" fmla="*/ 1639019 w 3157268"/>
              <a:gd name="connsiteY2" fmla="*/ 465826 h 3476445"/>
              <a:gd name="connsiteX3" fmla="*/ 3157268 w 3157268"/>
              <a:gd name="connsiteY3" fmla="*/ 0 h 3476445"/>
              <a:gd name="connsiteX0" fmla="*/ 0 w 3157268"/>
              <a:gd name="connsiteY0" fmla="*/ 3476445 h 3476445"/>
              <a:gd name="connsiteX1" fmla="*/ 1283067 w 3157268"/>
              <a:gd name="connsiteY1" fmla="*/ 2897601 h 3476445"/>
              <a:gd name="connsiteX2" fmla="*/ 1639019 w 3157268"/>
              <a:gd name="connsiteY2" fmla="*/ 465826 h 3476445"/>
              <a:gd name="connsiteX3" fmla="*/ 3157268 w 3157268"/>
              <a:gd name="connsiteY3" fmla="*/ 0 h 3476445"/>
              <a:gd name="connsiteX0" fmla="*/ 0 w 3131029"/>
              <a:gd name="connsiteY0" fmla="*/ 3704362 h 3704362"/>
              <a:gd name="connsiteX1" fmla="*/ 1256828 w 3131029"/>
              <a:gd name="connsiteY1" fmla="*/ 2897601 h 3704362"/>
              <a:gd name="connsiteX2" fmla="*/ 1612780 w 3131029"/>
              <a:gd name="connsiteY2" fmla="*/ 465826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749564 w 3131029"/>
              <a:gd name="connsiteY1" fmla="*/ 2952302 h 3704362"/>
              <a:gd name="connsiteX2" fmla="*/ 1612780 w 3131029"/>
              <a:gd name="connsiteY2" fmla="*/ 465826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749564 w 3131029"/>
              <a:gd name="connsiteY1" fmla="*/ 2952302 h 3704362"/>
              <a:gd name="connsiteX2" fmla="*/ 1612780 w 3131029"/>
              <a:gd name="connsiteY2" fmla="*/ 465826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749564 w 3131029"/>
              <a:gd name="connsiteY1" fmla="*/ 2952302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749564 w 3131029"/>
              <a:gd name="connsiteY1" fmla="*/ 2952302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749564 w 3131029"/>
              <a:gd name="connsiteY1" fmla="*/ 2952302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837025 w 3131029"/>
              <a:gd name="connsiteY1" fmla="*/ 2660567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837025 w 3131029"/>
              <a:gd name="connsiteY1" fmla="*/ 2660567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837025 w 3131029"/>
              <a:gd name="connsiteY1" fmla="*/ 2660567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478442 w 3131029"/>
              <a:gd name="connsiteY1" fmla="*/ 2487349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478442 w 3131029"/>
              <a:gd name="connsiteY1" fmla="*/ 2487349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653360 w 3131029"/>
              <a:gd name="connsiteY1" fmla="*/ 1922114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653360 w 3131029"/>
              <a:gd name="connsiteY1" fmla="*/ 1922114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653360 w 3131029"/>
              <a:gd name="connsiteY1" fmla="*/ 1922114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653360 w 3131029"/>
              <a:gd name="connsiteY1" fmla="*/ 1922114 h 3704362"/>
              <a:gd name="connsiteX2" fmla="*/ 1420370 w 3131029"/>
              <a:gd name="connsiteY2" fmla="*/ 739328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653360 w 3131029"/>
              <a:gd name="connsiteY1" fmla="*/ 1922114 h 3704362"/>
              <a:gd name="connsiteX2" fmla="*/ 1420370 w 3131029"/>
              <a:gd name="connsiteY2" fmla="*/ 739328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653360 w 3131029"/>
              <a:gd name="connsiteY1" fmla="*/ 1922114 h 3704362"/>
              <a:gd name="connsiteX2" fmla="*/ 1420370 w 3131029"/>
              <a:gd name="connsiteY2" fmla="*/ 602578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653360 w 3131029"/>
              <a:gd name="connsiteY1" fmla="*/ 1922114 h 3704362"/>
              <a:gd name="connsiteX2" fmla="*/ 1420370 w 3131029"/>
              <a:gd name="connsiteY2" fmla="*/ 602578 h 3704362"/>
              <a:gd name="connsiteX3" fmla="*/ 3131029 w 3131029"/>
              <a:gd name="connsiteY3" fmla="*/ 0 h 3704362"/>
              <a:gd name="connsiteX0" fmla="*/ 0 w 3323439"/>
              <a:gd name="connsiteY0" fmla="*/ 3200202 h 3200202"/>
              <a:gd name="connsiteX1" fmla="*/ 653360 w 3323439"/>
              <a:gd name="connsiteY1" fmla="*/ 1417954 h 3200202"/>
              <a:gd name="connsiteX2" fmla="*/ 1420370 w 3323439"/>
              <a:gd name="connsiteY2" fmla="*/ 98418 h 3200202"/>
              <a:gd name="connsiteX3" fmla="*/ 3323439 w 3323439"/>
              <a:gd name="connsiteY3" fmla="*/ 88426 h 3200202"/>
              <a:gd name="connsiteX0" fmla="*/ 0 w 3323439"/>
              <a:gd name="connsiteY0" fmla="*/ 3111777 h 3111777"/>
              <a:gd name="connsiteX1" fmla="*/ 653360 w 3323439"/>
              <a:gd name="connsiteY1" fmla="*/ 1329529 h 3111777"/>
              <a:gd name="connsiteX2" fmla="*/ 1297927 w 3323439"/>
              <a:gd name="connsiteY2" fmla="*/ 310845 h 3111777"/>
              <a:gd name="connsiteX3" fmla="*/ 3323439 w 3323439"/>
              <a:gd name="connsiteY3" fmla="*/ 1 h 3111777"/>
              <a:gd name="connsiteX0" fmla="*/ 0 w 3323439"/>
              <a:gd name="connsiteY0" fmla="*/ 3111776 h 3111776"/>
              <a:gd name="connsiteX1" fmla="*/ 513425 w 3323439"/>
              <a:gd name="connsiteY1" fmla="*/ 2113565 h 3111776"/>
              <a:gd name="connsiteX2" fmla="*/ 1297927 w 3323439"/>
              <a:gd name="connsiteY2" fmla="*/ 310844 h 3111776"/>
              <a:gd name="connsiteX3" fmla="*/ 3323439 w 3323439"/>
              <a:gd name="connsiteY3" fmla="*/ 0 h 3111776"/>
              <a:gd name="connsiteX0" fmla="*/ 0 w 3323439"/>
              <a:gd name="connsiteY0" fmla="*/ 3111776 h 3111776"/>
              <a:gd name="connsiteX1" fmla="*/ 513425 w 3323439"/>
              <a:gd name="connsiteY1" fmla="*/ 2113565 h 3111776"/>
              <a:gd name="connsiteX2" fmla="*/ 1297927 w 3323439"/>
              <a:gd name="connsiteY2" fmla="*/ 429361 h 3111776"/>
              <a:gd name="connsiteX3" fmla="*/ 3323439 w 3323439"/>
              <a:gd name="connsiteY3" fmla="*/ 0 h 3111776"/>
              <a:gd name="connsiteX0" fmla="*/ 0 w 3323439"/>
              <a:gd name="connsiteY0" fmla="*/ 3111776 h 3111776"/>
              <a:gd name="connsiteX1" fmla="*/ 513425 w 3323439"/>
              <a:gd name="connsiteY1" fmla="*/ 2113565 h 3111776"/>
              <a:gd name="connsiteX2" fmla="*/ 1297927 w 3323439"/>
              <a:gd name="connsiteY2" fmla="*/ 429361 h 3111776"/>
              <a:gd name="connsiteX3" fmla="*/ 3323439 w 3323439"/>
              <a:gd name="connsiteY3" fmla="*/ 0 h 3111776"/>
              <a:gd name="connsiteX0" fmla="*/ 0 w 3323439"/>
              <a:gd name="connsiteY0" fmla="*/ 3111776 h 3111776"/>
              <a:gd name="connsiteX1" fmla="*/ 513425 w 3323439"/>
              <a:gd name="connsiteY1" fmla="*/ 2113565 h 3111776"/>
              <a:gd name="connsiteX2" fmla="*/ 1297927 w 3323439"/>
              <a:gd name="connsiteY2" fmla="*/ 429361 h 3111776"/>
              <a:gd name="connsiteX3" fmla="*/ 3323439 w 3323439"/>
              <a:gd name="connsiteY3" fmla="*/ 0 h 311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3439" h="3111776">
                <a:moveTo>
                  <a:pt x="0" y="3111776"/>
                </a:moveTo>
                <a:cubicBezTo>
                  <a:pt x="360640" y="2476096"/>
                  <a:pt x="297104" y="2642685"/>
                  <a:pt x="513425" y="2113565"/>
                </a:cubicBezTo>
                <a:cubicBezTo>
                  <a:pt x="729746" y="1584445"/>
                  <a:pt x="838337" y="808971"/>
                  <a:pt x="1297927" y="429361"/>
                </a:cubicBezTo>
                <a:cubicBezTo>
                  <a:pt x="1757517" y="49751"/>
                  <a:pt x="2330575" y="11959"/>
                  <a:pt x="3323439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A9E6E41-3804-4C84-B011-D8DBD1C08DCC}"/>
              </a:ext>
            </a:extLst>
          </p:cNvPr>
          <p:cNvSpPr txBox="1"/>
          <p:nvPr/>
        </p:nvSpPr>
        <p:spPr>
          <a:xfrm>
            <a:off x="5326881" y="2163645"/>
            <a:ext cx="20553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Effet Bohr : </a:t>
            </a:r>
          </a:p>
          <a:p>
            <a:r>
              <a:rPr lang="fr-FR" dirty="0"/>
              <a:t>pH </a:t>
            </a:r>
            <a:r>
              <a:rPr lang="fr-FR" dirty="0">
                <a:solidFill>
                  <a:srgbClr val="FF0000"/>
                </a:solidFill>
                <a:sym typeface="Symbol" panose="05050102010706020507" pitchFamily="18" charset="2"/>
              </a:rPr>
              <a:t></a:t>
            </a:r>
            <a:r>
              <a:rPr lang="fr-FR" dirty="0">
                <a:solidFill>
                  <a:srgbClr val="00B050"/>
                </a:solidFill>
                <a:sym typeface="Symbol" panose="05050102010706020507" pitchFamily="18" charset="2"/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7,6 </a:t>
            </a:r>
            <a:r>
              <a:rPr lang="fr-FR" sz="1200" dirty="0"/>
              <a:t>(plus alcalin)</a:t>
            </a:r>
            <a:endParaRPr lang="fr-FR" sz="1200" dirty="0">
              <a:solidFill>
                <a:srgbClr val="FF0000"/>
              </a:solidFill>
            </a:endParaRPr>
          </a:p>
          <a:p>
            <a:r>
              <a:rPr lang="fr-FR" dirty="0"/>
              <a:t>pH </a:t>
            </a:r>
            <a:r>
              <a:rPr lang="fr-FR" dirty="0">
                <a:solidFill>
                  <a:srgbClr val="00B0F0"/>
                </a:solidFill>
              </a:rPr>
              <a:t>7,4 </a:t>
            </a:r>
          </a:p>
          <a:p>
            <a:r>
              <a:rPr lang="fr-FR" dirty="0"/>
              <a:t>pH </a:t>
            </a:r>
            <a:r>
              <a:rPr lang="fr-FR" dirty="0">
                <a:solidFill>
                  <a:srgbClr val="00B050"/>
                </a:solidFill>
                <a:sym typeface="Symbol" panose="05050102010706020507" pitchFamily="18" charset="2"/>
              </a:rPr>
              <a:t></a:t>
            </a:r>
            <a:r>
              <a:rPr lang="fr-FR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fr-FR" dirty="0">
                <a:solidFill>
                  <a:srgbClr val="00B050"/>
                </a:solidFill>
              </a:rPr>
              <a:t>7,2 </a:t>
            </a:r>
            <a:r>
              <a:rPr lang="fr-FR" sz="1200" dirty="0"/>
              <a:t>(plus acide)</a:t>
            </a:r>
            <a:endParaRPr lang="fr-FR" sz="1200" dirty="0">
              <a:solidFill>
                <a:srgbClr val="00B050"/>
              </a:solidFill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A2768958-D298-4DDF-B944-093C3AE17864}"/>
              </a:ext>
            </a:extLst>
          </p:cNvPr>
          <p:cNvSpPr/>
          <p:nvPr/>
        </p:nvSpPr>
        <p:spPr>
          <a:xfrm>
            <a:off x="1825184" y="2816847"/>
            <a:ext cx="3278026" cy="2922994"/>
          </a:xfrm>
          <a:custGeom>
            <a:avLst/>
            <a:gdLst>
              <a:gd name="connsiteX0" fmla="*/ 0 w 3157268"/>
              <a:gd name="connsiteY0" fmla="*/ 3476445 h 3476445"/>
              <a:gd name="connsiteX1" fmla="*/ 1449238 w 3157268"/>
              <a:gd name="connsiteY1" fmla="*/ 2432649 h 3476445"/>
              <a:gd name="connsiteX2" fmla="*/ 1639019 w 3157268"/>
              <a:gd name="connsiteY2" fmla="*/ 465826 h 3476445"/>
              <a:gd name="connsiteX3" fmla="*/ 3157268 w 3157268"/>
              <a:gd name="connsiteY3" fmla="*/ 0 h 3476445"/>
              <a:gd name="connsiteX0" fmla="*/ 0 w 3157268"/>
              <a:gd name="connsiteY0" fmla="*/ 3476445 h 3476445"/>
              <a:gd name="connsiteX1" fmla="*/ 1283067 w 3157268"/>
              <a:gd name="connsiteY1" fmla="*/ 2897601 h 3476445"/>
              <a:gd name="connsiteX2" fmla="*/ 1639019 w 3157268"/>
              <a:gd name="connsiteY2" fmla="*/ 465826 h 3476445"/>
              <a:gd name="connsiteX3" fmla="*/ 3157268 w 3157268"/>
              <a:gd name="connsiteY3" fmla="*/ 0 h 3476445"/>
              <a:gd name="connsiteX0" fmla="*/ 0 w 3131029"/>
              <a:gd name="connsiteY0" fmla="*/ 3704362 h 3704362"/>
              <a:gd name="connsiteX1" fmla="*/ 1256828 w 3131029"/>
              <a:gd name="connsiteY1" fmla="*/ 2897601 h 3704362"/>
              <a:gd name="connsiteX2" fmla="*/ 1612780 w 3131029"/>
              <a:gd name="connsiteY2" fmla="*/ 465826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749564 w 3131029"/>
              <a:gd name="connsiteY1" fmla="*/ 2952302 h 3704362"/>
              <a:gd name="connsiteX2" fmla="*/ 1612780 w 3131029"/>
              <a:gd name="connsiteY2" fmla="*/ 465826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749564 w 3131029"/>
              <a:gd name="connsiteY1" fmla="*/ 2952302 h 3704362"/>
              <a:gd name="connsiteX2" fmla="*/ 1612780 w 3131029"/>
              <a:gd name="connsiteY2" fmla="*/ 465826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749564 w 3131029"/>
              <a:gd name="connsiteY1" fmla="*/ 2952302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749564 w 3131029"/>
              <a:gd name="connsiteY1" fmla="*/ 2952302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749564 w 3131029"/>
              <a:gd name="connsiteY1" fmla="*/ 2952302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837025 w 3131029"/>
              <a:gd name="connsiteY1" fmla="*/ 2660567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837025 w 3131029"/>
              <a:gd name="connsiteY1" fmla="*/ 2660567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837025 w 3131029"/>
              <a:gd name="connsiteY1" fmla="*/ 2660567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478442 w 3131029"/>
              <a:gd name="connsiteY1" fmla="*/ 2487349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478442 w 3131029"/>
              <a:gd name="connsiteY1" fmla="*/ 2487349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653360 w 3131029"/>
              <a:gd name="connsiteY1" fmla="*/ 1922114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653360 w 3131029"/>
              <a:gd name="connsiteY1" fmla="*/ 1922114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653360 w 3131029"/>
              <a:gd name="connsiteY1" fmla="*/ 1922114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653360 w 3131029"/>
              <a:gd name="connsiteY1" fmla="*/ 1922114 h 3704362"/>
              <a:gd name="connsiteX2" fmla="*/ 1420370 w 3131029"/>
              <a:gd name="connsiteY2" fmla="*/ 739328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653360 w 3131029"/>
              <a:gd name="connsiteY1" fmla="*/ 1922114 h 3704362"/>
              <a:gd name="connsiteX2" fmla="*/ 1420370 w 3131029"/>
              <a:gd name="connsiteY2" fmla="*/ 739328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653360 w 3131029"/>
              <a:gd name="connsiteY1" fmla="*/ 1922114 h 3704362"/>
              <a:gd name="connsiteX2" fmla="*/ 1420370 w 3131029"/>
              <a:gd name="connsiteY2" fmla="*/ 602578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653360 w 3131029"/>
              <a:gd name="connsiteY1" fmla="*/ 1922114 h 3704362"/>
              <a:gd name="connsiteX2" fmla="*/ 1420370 w 3131029"/>
              <a:gd name="connsiteY2" fmla="*/ 602578 h 3704362"/>
              <a:gd name="connsiteX3" fmla="*/ 3131029 w 3131029"/>
              <a:gd name="connsiteY3" fmla="*/ 0 h 3704362"/>
              <a:gd name="connsiteX0" fmla="*/ 0 w 3323439"/>
              <a:gd name="connsiteY0" fmla="*/ 3200202 h 3200202"/>
              <a:gd name="connsiteX1" fmla="*/ 653360 w 3323439"/>
              <a:gd name="connsiteY1" fmla="*/ 1417954 h 3200202"/>
              <a:gd name="connsiteX2" fmla="*/ 1420370 w 3323439"/>
              <a:gd name="connsiteY2" fmla="*/ 98418 h 3200202"/>
              <a:gd name="connsiteX3" fmla="*/ 3323439 w 3323439"/>
              <a:gd name="connsiteY3" fmla="*/ 88426 h 3200202"/>
              <a:gd name="connsiteX0" fmla="*/ 0 w 3323439"/>
              <a:gd name="connsiteY0" fmla="*/ 3111777 h 3111777"/>
              <a:gd name="connsiteX1" fmla="*/ 653360 w 3323439"/>
              <a:gd name="connsiteY1" fmla="*/ 1329529 h 3111777"/>
              <a:gd name="connsiteX2" fmla="*/ 1297927 w 3323439"/>
              <a:gd name="connsiteY2" fmla="*/ 310845 h 3111777"/>
              <a:gd name="connsiteX3" fmla="*/ 3323439 w 3323439"/>
              <a:gd name="connsiteY3" fmla="*/ 1 h 3111777"/>
              <a:gd name="connsiteX0" fmla="*/ 0 w 3323439"/>
              <a:gd name="connsiteY0" fmla="*/ 3111776 h 3111776"/>
              <a:gd name="connsiteX1" fmla="*/ 513425 w 3323439"/>
              <a:gd name="connsiteY1" fmla="*/ 2113565 h 3111776"/>
              <a:gd name="connsiteX2" fmla="*/ 1297927 w 3323439"/>
              <a:gd name="connsiteY2" fmla="*/ 310844 h 3111776"/>
              <a:gd name="connsiteX3" fmla="*/ 3323439 w 3323439"/>
              <a:gd name="connsiteY3" fmla="*/ 0 h 3111776"/>
              <a:gd name="connsiteX0" fmla="*/ 0 w 3323439"/>
              <a:gd name="connsiteY0" fmla="*/ 3111776 h 3111776"/>
              <a:gd name="connsiteX1" fmla="*/ 513425 w 3323439"/>
              <a:gd name="connsiteY1" fmla="*/ 2113565 h 3111776"/>
              <a:gd name="connsiteX2" fmla="*/ 1297927 w 3323439"/>
              <a:gd name="connsiteY2" fmla="*/ 429361 h 3111776"/>
              <a:gd name="connsiteX3" fmla="*/ 3323439 w 3323439"/>
              <a:gd name="connsiteY3" fmla="*/ 0 h 3111776"/>
              <a:gd name="connsiteX0" fmla="*/ 0 w 3323439"/>
              <a:gd name="connsiteY0" fmla="*/ 3111776 h 3111776"/>
              <a:gd name="connsiteX1" fmla="*/ 513425 w 3323439"/>
              <a:gd name="connsiteY1" fmla="*/ 2113565 h 3111776"/>
              <a:gd name="connsiteX2" fmla="*/ 1297927 w 3323439"/>
              <a:gd name="connsiteY2" fmla="*/ 429361 h 3111776"/>
              <a:gd name="connsiteX3" fmla="*/ 3323439 w 3323439"/>
              <a:gd name="connsiteY3" fmla="*/ 0 h 3111776"/>
              <a:gd name="connsiteX0" fmla="*/ 0 w 3323439"/>
              <a:gd name="connsiteY0" fmla="*/ 3111776 h 3111776"/>
              <a:gd name="connsiteX1" fmla="*/ 513425 w 3323439"/>
              <a:gd name="connsiteY1" fmla="*/ 2113565 h 3111776"/>
              <a:gd name="connsiteX2" fmla="*/ 1297927 w 3323439"/>
              <a:gd name="connsiteY2" fmla="*/ 429361 h 3111776"/>
              <a:gd name="connsiteX3" fmla="*/ 3323439 w 3323439"/>
              <a:gd name="connsiteY3" fmla="*/ 0 h 3111776"/>
              <a:gd name="connsiteX0" fmla="*/ 0 w 3323439"/>
              <a:gd name="connsiteY0" fmla="*/ 3111776 h 3111776"/>
              <a:gd name="connsiteX1" fmla="*/ 574646 w 3323439"/>
              <a:gd name="connsiteY1" fmla="*/ 2241198 h 3111776"/>
              <a:gd name="connsiteX2" fmla="*/ 1297927 w 3323439"/>
              <a:gd name="connsiteY2" fmla="*/ 429361 h 3111776"/>
              <a:gd name="connsiteX3" fmla="*/ 3323439 w 3323439"/>
              <a:gd name="connsiteY3" fmla="*/ 0 h 3111776"/>
              <a:gd name="connsiteX0" fmla="*/ 0 w 3323439"/>
              <a:gd name="connsiteY0" fmla="*/ 3111776 h 3111776"/>
              <a:gd name="connsiteX1" fmla="*/ 574646 w 3323439"/>
              <a:gd name="connsiteY1" fmla="*/ 2241198 h 3111776"/>
              <a:gd name="connsiteX2" fmla="*/ 1297927 w 3323439"/>
              <a:gd name="connsiteY2" fmla="*/ 429361 h 3111776"/>
              <a:gd name="connsiteX3" fmla="*/ 3323439 w 3323439"/>
              <a:gd name="connsiteY3" fmla="*/ 0 h 3111776"/>
              <a:gd name="connsiteX0" fmla="*/ 0 w 3323439"/>
              <a:gd name="connsiteY0" fmla="*/ 3111776 h 3111776"/>
              <a:gd name="connsiteX1" fmla="*/ 574646 w 3323439"/>
              <a:gd name="connsiteY1" fmla="*/ 2241198 h 3111776"/>
              <a:gd name="connsiteX2" fmla="*/ 1297927 w 3323439"/>
              <a:gd name="connsiteY2" fmla="*/ 429361 h 3111776"/>
              <a:gd name="connsiteX3" fmla="*/ 3323439 w 3323439"/>
              <a:gd name="connsiteY3" fmla="*/ 0 h 3111776"/>
              <a:gd name="connsiteX0" fmla="*/ 0 w 3323439"/>
              <a:gd name="connsiteY0" fmla="*/ 3111776 h 3111776"/>
              <a:gd name="connsiteX1" fmla="*/ 688343 w 3323439"/>
              <a:gd name="connsiteY1" fmla="*/ 2222965 h 3111776"/>
              <a:gd name="connsiteX2" fmla="*/ 1297927 w 3323439"/>
              <a:gd name="connsiteY2" fmla="*/ 429361 h 3111776"/>
              <a:gd name="connsiteX3" fmla="*/ 3323439 w 3323439"/>
              <a:gd name="connsiteY3" fmla="*/ 0 h 3111776"/>
              <a:gd name="connsiteX0" fmla="*/ 0 w 3323439"/>
              <a:gd name="connsiteY0" fmla="*/ 3111776 h 3111776"/>
              <a:gd name="connsiteX1" fmla="*/ 688343 w 3323439"/>
              <a:gd name="connsiteY1" fmla="*/ 2222965 h 3111776"/>
              <a:gd name="connsiteX2" fmla="*/ 1464100 w 3323439"/>
              <a:gd name="connsiteY2" fmla="*/ 593462 h 3111776"/>
              <a:gd name="connsiteX3" fmla="*/ 3323439 w 3323439"/>
              <a:gd name="connsiteY3" fmla="*/ 0 h 3111776"/>
              <a:gd name="connsiteX0" fmla="*/ 0 w 3323439"/>
              <a:gd name="connsiteY0" fmla="*/ 3111776 h 3111776"/>
              <a:gd name="connsiteX1" fmla="*/ 688343 w 3323439"/>
              <a:gd name="connsiteY1" fmla="*/ 2222965 h 3111776"/>
              <a:gd name="connsiteX2" fmla="*/ 1464100 w 3323439"/>
              <a:gd name="connsiteY2" fmla="*/ 593462 h 3111776"/>
              <a:gd name="connsiteX3" fmla="*/ 3323439 w 3323439"/>
              <a:gd name="connsiteY3" fmla="*/ 0 h 3111776"/>
              <a:gd name="connsiteX0" fmla="*/ 0 w 3323439"/>
              <a:gd name="connsiteY0" fmla="*/ 3089127 h 3089127"/>
              <a:gd name="connsiteX1" fmla="*/ 688343 w 3323439"/>
              <a:gd name="connsiteY1" fmla="*/ 2200316 h 3089127"/>
              <a:gd name="connsiteX2" fmla="*/ 1464100 w 3323439"/>
              <a:gd name="connsiteY2" fmla="*/ 570813 h 3089127"/>
              <a:gd name="connsiteX3" fmla="*/ 3323439 w 3323439"/>
              <a:gd name="connsiteY3" fmla="*/ 0 h 3089127"/>
              <a:gd name="connsiteX0" fmla="*/ 0 w 3323439"/>
              <a:gd name="connsiteY0" fmla="*/ 3089127 h 3089127"/>
              <a:gd name="connsiteX1" fmla="*/ 688343 w 3323439"/>
              <a:gd name="connsiteY1" fmla="*/ 2200316 h 3089127"/>
              <a:gd name="connsiteX2" fmla="*/ 1464100 w 3323439"/>
              <a:gd name="connsiteY2" fmla="*/ 570813 h 3089127"/>
              <a:gd name="connsiteX3" fmla="*/ 3323439 w 3323439"/>
              <a:gd name="connsiteY3" fmla="*/ 0 h 3089127"/>
              <a:gd name="connsiteX0" fmla="*/ 0 w 3323439"/>
              <a:gd name="connsiteY0" fmla="*/ 3089127 h 3089127"/>
              <a:gd name="connsiteX1" fmla="*/ 688343 w 3323439"/>
              <a:gd name="connsiteY1" fmla="*/ 2200316 h 3089127"/>
              <a:gd name="connsiteX2" fmla="*/ 1464100 w 3323439"/>
              <a:gd name="connsiteY2" fmla="*/ 570813 h 3089127"/>
              <a:gd name="connsiteX3" fmla="*/ 3323439 w 3323439"/>
              <a:gd name="connsiteY3" fmla="*/ 0 h 3089127"/>
              <a:gd name="connsiteX0" fmla="*/ 0 w 3323439"/>
              <a:gd name="connsiteY0" fmla="*/ 3089127 h 3089127"/>
              <a:gd name="connsiteX1" fmla="*/ 688343 w 3323439"/>
              <a:gd name="connsiteY1" fmla="*/ 2200316 h 3089127"/>
              <a:gd name="connsiteX2" fmla="*/ 1464100 w 3323439"/>
              <a:gd name="connsiteY2" fmla="*/ 570813 h 3089127"/>
              <a:gd name="connsiteX3" fmla="*/ 3323439 w 3323439"/>
              <a:gd name="connsiteY3" fmla="*/ 0 h 3089127"/>
              <a:gd name="connsiteX0" fmla="*/ 0 w 3323439"/>
              <a:gd name="connsiteY0" fmla="*/ 3089127 h 3089127"/>
              <a:gd name="connsiteX1" fmla="*/ 681905 w 3323439"/>
              <a:gd name="connsiteY1" fmla="*/ 2126496 h 3089127"/>
              <a:gd name="connsiteX2" fmla="*/ 1464100 w 3323439"/>
              <a:gd name="connsiteY2" fmla="*/ 570813 h 3089127"/>
              <a:gd name="connsiteX3" fmla="*/ 3323439 w 3323439"/>
              <a:gd name="connsiteY3" fmla="*/ 0 h 3089127"/>
              <a:gd name="connsiteX0" fmla="*/ 0 w 3323439"/>
              <a:gd name="connsiteY0" fmla="*/ 3089127 h 3089127"/>
              <a:gd name="connsiteX1" fmla="*/ 681905 w 3323439"/>
              <a:gd name="connsiteY1" fmla="*/ 2126496 h 3089127"/>
              <a:gd name="connsiteX2" fmla="*/ 1464100 w 3323439"/>
              <a:gd name="connsiteY2" fmla="*/ 570813 h 3089127"/>
              <a:gd name="connsiteX3" fmla="*/ 3323439 w 3323439"/>
              <a:gd name="connsiteY3" fmla="*/ 0 h 308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3439" h="3089127">
                <a:moveTo>
                  <a:pt x="0" y="3089127"/>
                </a:moveTo>
                <a:cubicBezTo>
                  <a:pt x="286664" y="2943978"/>
                  <a:pt x="489392" y="2573058"/>
                  <a:pt x="681905" y="2126496"/>
                </a:cubicBezTo>
                <a:cubicBezTo>
                  <a:pt x="874418" y="1679934"/>
                  <a:pt x="1023844" y="925229"/>
                  <a:pt x="1464100" y="570813"/>
                </a:cubicBezTo>
                <a:cubicBezTo>
                  <a:pt x="1904356" y="216397"/>
                  <a:pt x="2330575" y="11959"/>
                  <a:pt x="3323439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EAC254D3-CAA0-4D77-A276-5987625DB2F5}"/>
              </a:ext>
            </a:extLst>
          </p:cNvPr>
          <p:cNvSpPr/>
          <p:nvPr/>
        </p:nvSpPr>
        <p:spPr>
          <a:xfrm>
            <a:off x="1825184" y="2838278"/>
            <a:ext cx="3278026" cy="2922994"/>
          </a:xfrm>
          <a:custGeom>
            <a:avLst/>
            <a:gdLst>
              <a:gd name="connsiteX0" fmla="*/ 0 w 3157268"/>
              <a:gd name="connsiteY0" fmla="*/ 3476445 h 3476445"/>
              <a:gd name="connsiteX1" fmla="*/ 1449238 w 3157268"/>
              <a:gd name="connsiteY1" fmla="*/ 2432649 h 3476445"/>
              <a:gd name="connsiteX2" fmla="*/ 1639019 w 3157268"/>
              <a:gd name="connsiteY2" fmla="*/ 465826 h 3476445"/>
              <a:gd name="connsiteX3" fmla="*/ 3157268 w 3157268"/>
              <a:gd name="connsiteY3" fmla="*/ 0 h 3476445"/>
              <a:gd name="connsiteX0" fmla="*/ 0 w 3157268"/>
              <a:gd name="connsiteY0" fmla="*/ 3476445 h 3476445"/>
              <a:gd name="connsiteX1" fmla="*/ 1283067 w 3157268"/>
              <a:gd name="connsiteY1" fmla="*/ 2897601 h 3476445"/>
              <a:gd name="connsiteX2" fmla="*/ 1639019 w 3157268"/>
              <a:gd name="connsiteY2" fmla="*/ 465826 h 3476445"/>
              <a:gd name="connsiteX3" fmla="*/ 3157268 w 3157268"/>
              <a:gd name="connsiteY3" fmla="*/ 0 h 3476445"/>
              <a:gd name="connsiteX0" fmla="*/ 0 w 3131029"/>
              <a:gd name="connsiteY0" fmla="*/ 3704362 h 3704362"/>
              <a:gd name="connsiteX1" fmla="*/ 1256828 w 3131029"/>
              <a:gd name="connsiteY1" fmla="*/ 2897601 h 3704362"/>
              <a:gd name="connsiteX2" fmla="*/ 1612780 w 3131029"/>
              <a:gd name="connsiteY2" fmla="*/ 465826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749564 w 3131029"/>
              <a:gd name="connsiteY1" fmla="*/ 2952302 h 3704362"/>
              <a:gd name="connsiteX2" fmla="*/ 1612780 w 3131029"/>
              <a:gd name="connsiteY2" fmla="*/ 465826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749564 w 3131029"/>
              <a:gd name="connsiteY1" fmla="*/ 2952302 h 3704362"/>
              <a:gd name="connsiteX2" fmla="*/ 1612780 w 3131029"/>
              <a:gd name="connsiteY2" fmla="*/ 465826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749564 w 3131029"/>
              <a:gd name="connsiteY1" fmla="*/ 2952302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749564 w 3131029"/>
              <a:gd name="connsiteY1" fmla="*/ 2952302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749564 w 3131029"/>
              <a:gd name="connsiteY1" fmla="*/ 2952302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837025 w 3131029"/>
              <a:gd name="connsiteY1" fmla="*/ 2660567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837025 w 3131029"/>
              <a:gd name="connsiteY1" fmla="*/ 2660567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837025 w 3131029"/>
              <a:gd name="connsiteY1" fmla="*/ 2660567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478442 w 3131029"/>
              <a:gd name="connsiteY1" fmla="*/ 2487349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478442 w 3131029"/>
              <a:gd name="connsiteY1" fmla="*/ 2487349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653360 w 3131029"/>
              <a:gd name="connsiteY1" fmla="*/ 1922114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653360 w 3131029"/>
              <a:gd name="connsiteY1" fmla="*/ 1922114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653360 w 3131029"/>
              <a:gd name="connsiteY1" fmla="*/ 1922114 h 3704362"/>
              <a:gd name="connsiteX2" fmla="*/ 1429115 w 3131029"/>
              <a:gd name="connsiteY2" fmla="*/ 830495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653360 w 3131029"/>
              <a:gd name="connsiteY1" fmla="*/ 1922114 h 3704362"/>
              <a:gd name="connsiteX2" fmla="*/ 1420370 w 3131029"/>
              <a:gd name="connsiteY2" fmla="*/ 739328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653360 w 3131029"/>
              <a:gd name="connsiteY1" fmla="*/ 1922114 h 3704362"/>
              <a:gd name="connsiteX2" fmla="*/ 1420370 w 3131029"/>
              <a:gd name="connsiteY2" fmla="*/ 739328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653360 w 3131029"/>
              <a:gd name="connsiteY1" fmla="*/ 1922114 h 3704362"/>
              <a:gd name="connsiteX2" fmla="*/ 1420370 w 3131029"/>
              <a:gd name="connsiteY2" fmla="*/ 602578 h 3704362"/>
              <a:gd name="connsiteX3" fmla="*/ 3131029 w 3131029"/>
              <a:gd name="connsiteY3" fmla="*/ 0 h 3704362"/>
              <a:gd name="connsiteX0" fmla="*/ 0 w 3131029"/>
              <a:gd name="connsiteY0" fmla="*/ 3704362 h 3704362"/>
              <a:gd name="connsiteX1" fmla="*/ 653360 w 3131029"/>
              <a:gd name="connsiteY1" fmla="*/ 1922114 h 3704362"/>
              <a:gd name="connsiteX2" fmla="*/ 1420370 w 3131029"/>
              <a:gd name="connsiteY2" fmla="*/ 602578 h 3704362"/>
              <a:gd name="connsiteX3" fmla="*/ 3131029 w 3131029"/>
              <a:gd name="connsiteY3" fmla="*/ 0 h 3704362"/>
              <a:gd name="connsiteX0" fmla="*/ 0 w 3323439"/>
              <a:gd name="connsiteY0" fmla="*/ 3200202 h 3200202"/>
              <a:gd name="connsiteX1" fmla="*/ 653360 w 3323439"/>
              <a:gd name="connsiteY1" fmla="*/ 1417954 h 3200202"/>
              <a:gd name="connsiteX2" fmla="*/ 1420370 w 3323439"/>
              <a:gd name="connsiteY2" fmla="*/ 98418 h 3200202"/>
              <a:gd name="connsiteX3" fmla="*/ 3323439 w 3323439"/>
              <a:gd name="connsiteY3" fmla="*/ 88426 h 3200202"/>
              <a:gd name="connsiteX0" fmla="*/ 0 w 3323439"/>
              <a:gd name="connsiteY0" fmla="*/ 3111777 h 3111777"/>
              <a:gd name="connsiteX1" fmla="*/ 653360 w 3323439"/>
              <a:gd name="connsiteY1" fmla="*/ 1329529 h 3111777"/>
              <a:gd name="connsiteX2" fmla="*/ 1297927 w 3323439"/>
              <a:gd name="connsiteY2" fmla="*/ 310845 h 3111777"/>
              <a:gd name="connsiteX3" fmla="*/ 3323439 w 3323439"/>
              <a:gd name="connsiteY3" fmla="*/ 1 h 3111777"/>
              <a:gd name="connsiteX0" fmla="*/ 0 w 3323439"/>
              <a:gd name="connsiteY0" fmla="*/ 3111776 h 3111776"/>
              <a:gd name="connsiteX1" fmla="*/ 513425 w 3323439"/>
              <a:gd name="connsiteY1" fmla="*/ 2113565 h 3111776"/>
              <a:gd name="connsiteX2" fmla="*/ 1297927 w 3323439"/>
              <a:gd name="connsiteY2" fmla="*/ 310844 h 3111776"/>
              <a:gd name="connsiteX3" fmla="*/ 3323439 w 3323439"/>
              <a:gd name="connsiteY3" fmla="*/ 0 h 3111776"/>
              <a:gd name="connsiteX0" fmla="*/ 0 w 3323439"/>
              <a:gd name="connsiteY0" fmla="*/ 3111776 h 3111776"/>
              <a:gd name="connsiteX1" fmla="*/ 513425 w 3323439"/>
              <a:gd name="connsiteY1" fmla="*/ 2113565 h 3111776"/>
              <a:gd name="connsiteX2" fmla="*/ 1297927 w 3323439"/>
              <a:gd name="connsiteY2" fmla="*/ 429361 h 3111776"/>
              <a:gd name="connsiteX3" fmla="*/ 3323439 w 3323439"/>
              <a:gd name="connsiteY3" fmla="*/ 0 h 3111776"/>
              <a:gd name="connsiteX0" fmla="*/ 0 w 3323439"/>
              <a:gd name="connsiteY0" fmla="*/ 3111776 h 3111776"/>
              <a:gd name="connsiteX1" fmla="*/ 513425 w 3323439"/>
              <a:gd name="connsiteY1" fmla="*/ 2113565 h 3111776"/>
              <a:gd name="connsiteX2" fmla="*/ 1297927 w 3323439"/>
              <a:gd name="connsiteY2" fmla="*/ 429361 h 3111776"/>
              <a:gd name="connsiteX3" fmla="*/ 3323439 w 3323439"/>
              <a:gd name="connsiteY3" fmla="*/ 0 h 3111776"/>
              <a:gd name="connsiteX0" fmla="*/ 0 w 3323439"/>
              <a:gd name="connsiteY0" fmla="*/ 3111776 h 3111776"/>
              <a:gd name="connsiteX1" fmla="*/ 513425 w 3323439"/>
              <a:gd name="connsiteY1" fmla="*/ 2113565 h 3111776"/>
              <a:gd name="connsiteX2" fmla="*/ 1297927 w 3323439"/>
              <a:gd name="connsiteY2" fmla="*/ 429361 h 3111776"/>
              <a:gd name="connsiteX3" fmla="*/ 3323439 w 3323439"/>
              <a:gd name="connsiteY3" fmla="*/ 0 h 3111776"/>
              <a:gd name="connsiteX0" fmla="*/ 0 w 3323439"/>
              <a:gd name="connsiteY0" fmla="*/ 3111776 h 3111776"/>
              <a:gd name="connsiteX1" fmla="*/ 574646 w 3323439"/>
              <a:gd name="connsiteY1" fmla="*/ 2241198 h 3111776"/>
              <a:gd name="connsiteX2" fmla="*/ 1297927 w 3323439"/>
              <a:gd name="connsiteY2" fmla="*/ 429361 h 3111776"/>
              <a:gd name="connsiteX3" fmla="*/ 3323439 w 3323439"/>
              <a:gd name="connsiteY3" fmla="*/ 0 h 3111776"/>
              <a:gd name="connsiteX0" fmla="*/ 0 w 3323439"/>
              <a:gd name="connsiteY0" fmla="*/ 3111776 h 3111776"/>
              <a:gd name="connsiteX1" fmla="*/ 574646 w 3323439"/>
              <a:gd name="connsiteY1" fmla="*/ 2241198 h 3111776"/>
              <a:gd name="connsiteX2" fmla="*/ 1297927 w 3323439"/>
              <a:gd name="connsiteY2" fmla="*/ 429361 h 3111776"/>
              <a:gd name="connsiteX3" fmla="*/ 3323439 w 3323439"/>
              <a:gd name="connsiteY3" fmla="*/ 0 h 3111776"/>
              <a:gd name="connsiteX0" fmla="*/ 0 w 3323439"/>
              <a:gd name="connsiteY0" fmla="*/ 3111776 h 3111776"/>
              <a:gd name="connsiteX1" fmla="*/ 574646 w 3323439"/>
              <a:gd name="connsiteY1" fmla="*/ 2241198 h 3111776"/>
              <a:gd name="connsiteX2" fmla="*/ 1297927 w 3323439"/>
              <a:gd name="connsiteY2" fmla="*/ 429361 h 3111776"/>
              <a:gd name="connsiteX3" fmla="*/ 3323439 w 3323439"/>
              <a:gd name="connsiteY3" fmla="*/ 0 h 3111776"/>
              <a:gd name="connsiteX0" fmla="*/ 0 w 3323439"/>
              <a:gd name="connsiteY0" fmla="*/ 3111776 h 3111776"/>
              <a:gd name="connsiteX1" fmla="*/ 688343 w 3323439"/>
              <a:gd name="connsiteY1" fmla="*/ 2222965 h 3111776"/>
              <a:gd name="connsiteX2" fmla="*/ 1297927 w 3323439"/>
              <a:gd name="connsiteY2" fmla="*/ 429361 h 3111776"/>
              <a:gd name="connsiteX3" fmla="*/ 3323439 w 3323439"/>
              <a:gd name="connsiteY3" fmla="*/ 0 h 3111776"/>
              <a:gd name="connsiteX0" fmla="*/ 0 w 3323439"/>
              <a:gd name="connsiteY0" fmla="*/ 3111776 h 3111776"/>
              <a:gd name="connsiteX1" fmla="*/ 688343 w 3323439"/>
              <a:gd name="connsiteY1" fmla="*/ 2222965 h 3111776"/>
              <a:gd name="connsiteX2" fmla="*/ 1464100 w 3323439"/>
              <a:gd name="connsiteY2" fmla="*/ 593462 h 3111776"/>
              <a:gd name="connsiteX3" fmla="*/ 3323439 w 3323439"/>
              <a:gd name="connsiteY3" fmla="*/ 0 h 3111776"/>
              <a:gd name="connsiteX0" fmla="*/ 0 w 3323439"/>
              <a:gd name="connsiteY0" fmla="*/ 3111776 h 3111776"/>
              <a:gd name="connsiteX1" fmla="*/ 688343 w 3323439"/>
              <a:gd name="connsiteY1" fmla="*/ 2222965 h 3111776"/>
              <a:gd name="connsiteX2" fmla="*/ 1464100 w 3323439"/>
              <a:gd name="connsiteY2" fmla="*/ 593462 h 3111776"/>
              <a:gd name="connsiteX3" fmla="*/ 3323439 w 3323439"/>
              <a:gd name="connsiteY3" fmla="*/ 0 h 3111776"/>
              <a:gd name="connsiteX0" fmla="*/ 0 w 3323439"/>
              <a:gd name="connsiteY0" fmla="*/ 3089127 h 3089127"/>
              <a:gd name="connsiteX1" fmla="*/ 688343 w 3323439"/>
              <a:gd name="connsiteY1" fmla="*/ 2200316 h 3089127"/>
              <a:gd name="connsiteX2" fmla="*/ 1464100 w 3323439"/>
              <a:gd name="connsiteY2" fmla="*/ 570813 h 3089127"/>
              <a:gd name="connsiteX3" fmla="*/ 3323439 w 3323439"/>
              <a:gd name="connsiteY3" fmla="*/ 0 h 3089127"/>
              <a:gd name="connsiteX0" fmla="*/ 0 w 3323439"/>
              <a:gd name="connsiteY0" fmla="*/ 3089127 h 3089127"/>
              <a:gd name="connsiteX1" fmla="*/ 688343 w 3323439"/>
              <a:gd name="connsiteY1" fmla="*/ 2200316 h 3089127"/>
              <a:gd name="connsiteX2" fmla="*/ 1464100 w 3323439"/>
              <a:gd name="connsiteY2" fmla="*/ 570813 h 3089127"/>
              <a:gd name="connsiteX3" fmla="*/ 3323439 w 3323439"/>
              <a:gd name="connsiteY3" fmla="*/ 0 h 3089127"/>
              <a:gd name="connsiteX0" fmla="*/ 0 w 3323439"/>
              <a:gd name="connsiteY0" fmla="*/ 3089127 h 3089127"/>
              <a:gd name="connsiteX1" fmla="*/ 688343 w 3323439"/>
              <a:gd name="connsiteY1" fmla="*/ 2200316 h 3089127"/>
              <a:gd name="connsiteX2" fmla="*/ 1464100 w 3323439"/>
              <a:gd name="connsiteY2" fmla="*/ 570813 h 3089127"/>
              <a:gd name="connsiteX3" fmla="*/ 3323439 w 3323439"/>
              <a:gd name="connsiteY3" fmla="*/ 0 h 3089127"/>
              <a:gd name="connsiteX0" fmla="*/ 0 w 3323439"/>
              <a:gd name="connsiteY0" fmla="*/ 3089127 h 3089127"/>
              <a:gd name="connsiteX1" fmla="*/ 688343 w 3323439"/>
              <a:gd name="connsiteY1" fmla="*/ 2200316 h 3089127"/>
              <a:gd name="connsiteX2" fmla="*/ 1464100 w 3323439"/>
              <a:gd name="connsiteY2" fmla="*/ 570813 h 3089127"/>
              <a:gd name="connsiteX3" fmla="*/ 3323439 w 3323439"/>
              <a:gd name="connsiteY3" fmla="*/ 0 h 3089127"/>
              <a:gd name="connsiteX0" fmla="*/ 0 w 3323439"/>
              <a:gd name="connsiteY0" fmla="*/ 3089127 h 3089127"/>
              <a:gd name="connsiteX1" fmla="*/ 681905 w 3323439"/>
              <a:gd name="connsiteY1" fmla="*/ 2126496 h 3089127"/>
              <a:gd name="connsiteX2" fmla="*/ 1464100 w 3323439"/>
              <a:gd name="connsiteY2" fmla="*/ 570813 h 3089127"/>
              <a:gd name="connsiteX3" fmla="*/ 3323439 w 3323439"/>
              <a:gd name="connsiteY3" fmla="*/ 0 h 3089127"/>
              <a:gd name="connsiteX0" fmla="*/ 0 w 3323439"/>
              <a:gd name="connsiteY0" fmla="*/ 3089127 h 3089127"/>
              <a:gd name="connsiteX1" fmla="*/ 681905 w 3323439"/>
              <a:gd name="connsiteY1" fmla="*/ 2126496 h 3089127"/>
              <a:gd name="connsiteX2" fmla="*/ 1464100 w 3323439"/>
              <a:gd name="connsiteY2" fmla="*/ 570813 h 3089127"/>
              <a:gd name="connsiteX3" fmla="*/ 3323439 w 3323439"/>
              <a:gd name="connsiteY3" fmla="*/ 0 h 3089127"/>
              <a:gd name="connsiteX0" fmla="*/ 0 w 3323439"/>
              <a:gd name="connsiteY0" fmla="*/ 3089127 h 3089127"/>
              <a:gd name="connsiteX1" fmla="*/ 681905 w 3323439"/>
              <a:gd name="connsiteY1" fmla="*/ 2126496 h 3089127"/>
              <a:gd name="connsiteX2" fmla="*/ 1464100 w 3323439"/>
              <a:gd name="connsiteY2" fmla="*/ 570813 h 3089127"/>
              <a:gd name="connsiteX3" fmla="*/ 3323439 w 3323439"/>
              <a:gd name="connsiteY3" fmla="*/ 0 h 3089127"/>
              <a:gd name="connsiteX0" fmla="*/ 0 w 3323439"/>
              <a:gd name="connsiteY0" fmla="*/ 3089127 h 3089127"/>
              <a:gd name="connsiteX1" fmla="*/ 855730 w 3323439"/>
              <a:gd name="connsiteY1" fmla="*/ 2153339 h 3089127"/>
              <a:gd name="connsiteX2" fmla="*/ 1464100 w 3323439"/>
              <a:gd name="connsiteY2" fmla="*/ 570813 h 3089127"/>
              <a:gd name="connsiteX3" fmla="*/ 3323439 w 3323439"/>
              <a:gd name="connsiteY3" fmla="*/ 0 h 3089127"/>
              <a:gd name="connsiteX0" fmla="*/ 0 w 3323439"/>
              <a:gd name="connsiteY0" fmla="*/ 3089127 h 3089127"/>
              <a:gd name="connsiteX1" fmla="*/ 855730 w 3323439"/>
              <a:gd name="connsiteY1" fmla="*/ 2153339 h 3089127"/>
              <a:gd name="connsiteX2" fmla="*/ 1715181 w 3323439"/>
              <a:gd name="connsiteY2" fmla="*/ 557391 h 3089127"/>
              <a:gd name="connsiteX3" fmla="*/ 3323439 w 3323439"/>
              <a:gd name="connsiteY3" fmla="*/ 0 h 3089127"/>
              <a:gd name="connsiteX0" fmla="*/ 0 w 3323439"/>
              <a:gd name="connsiteY0" fmla="*/ 3089127 h 3089127"/>
              <a:gd name="connsiteX1" fmla="*/ 855730 w 3323439"/>
              <a:gd name="connsiteY1" fmla="*/ 2153339 h 3089127"/>
              <a:gd name="connsiteX2" fmla="*/ 1818189 w 3323439"/>
              <a:gd name="connsiteY2" fmla="*/ 564102 h 3089127"/>
              <a:gd name="connsiteX3" fmla="*/ 3323439 w 3323439"/>
              <a:gd name="connsiteY3" fmla="*/ 0 h 3089127"/>
              <a:gd name="connsiteX0" fmla="*/ 0 w 3323439"/>
              <a:gd name="connsiteY0" fmla="*/ 3089127 h 3089127"/>
              <a:gd name="connsiteX1" fmla="*/ 855730 w 3323439"/>
              <a:gd name="connsiteY1" fmla="*/ 2153339 h 3089127"/>
              <a:gd name="connsiteX2" fmla="*/ 1785999 w 3323439"/>
              <a:gd name="connsiteY2" fmla="*/ 570813 h 3089127"/>
              <a:gd name="connsiteX3" fmla="*/ 3323439 w 3323439"/>
              <a:gd name="connsiteY3" fmla="*/ 0 h 308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3439" h="3089127">
                <a:moveTo>
                  <a:pt x="0" y="3089127"/>
                </a:moveTo>
                <a:cubicBezTo>
                  <a:pt x="389672" y="2997665"/>
                  <a:pt x="558064" y="2573058"/>
                  <a:pt x="855730" y="2153339"/>
                </a:cubicBezTo>
                <a:cubicBezTo>
                  <a:pt x="1153396" y="1733620"/>
                  <a:pt x="1374714" y="929703"/>
                  <a:pt x="1785999" y="570813"/>
                </a:cubicBezTo>
                <a:cubicBezTo>
                  <a:pt x="2197284" y="211923"/>
                  <a:pt x="2330575" y="11959"/>
                  <a:pt x="3323439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60BD5FAC-42DB-4A7A-8AA1-610D6A87770B}"/>
              </a:ext>
            </a:extLst>
          </p:cNvPr>
          <p:cNvSpPr/>
          <p:nvPr/>
        </p:nvSpPr>
        <p:spPr>
          <a:xfrm>
            <a:off x="3395226" y="3976344"/>
            <a:ext cx="1092200" cy="539223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Affinité - </a:t>
            </a:r>
          </a:p>
        </p:txBody>
      </p:sp>
      <p:sp>
        <p:nvSpPr>
          <p:cNvPr id="16" name="Flèche : gauche 15">
            <a:extLst>
              <a:ext uri="{FF2B5EF4-FFF2-40B4-BE49-F238E27FC236}">
                <a16:creationId xmlns:a16="http://schemas.microsoft.com/office/drawing/2014/main" id="{E443801E-54FD-414A-BD4A-B72D10A1F7AE}"/>
              </a:ext>
            </a:extLst>
          </p:cNvPr>
          <p:cNvSpPr/>
          <p:nvPr/>
        </p:nvSpPr>
        <p:spPr>
          <a:xfrm>
            <a:off x="2052574" y="2418789"/>
            <a:ext cx="1146943" cy="539223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Affinité +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74608F3-EA61-4916-BFA3-41E3EE3FE034}"/>
              </a:ext>
            </a:extLst>
          </p:cNvPr>
          <p:cNvSpPr txBox="1"/>
          <p:nvPr/>
        </p:nvSpPr>
        <p:spPr>
          <a:xfrm>
            <a:off x="5326881" y="4617741"/>
            <a:ext cx="25063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Influence de la température</a:t>
            </a:r>
          </a:p>
          <a:p>
            <a:r>
              <a:rPr lang="fr-FR" sz="1600" dirty="0">
                <a:solidFill>
                  <a:srgbClr val="00B050"/>
                </a:solidFill>
              </a:rPr>
              <a:t>Hyperthermie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Hypothermie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E2CE59C-411F-4A71-BD8B-43394A429AFE}"/>
              </a:ext>
            </a:extLst>
          </p:cNvPr>
          <p:cNvSpPr txBox="1"/>
          <p:nvPr/>
        </p:nvSpPr>
        <p:spPr>
          <a:xfrm>
            <a:off x="5326879" y="3361137"/>
            <a:ext cx="2989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Lié à l’effet de PCO2  : </a:t>
            </a:r>
          </a:p>
          <a:p>
            <a:r>
              <a:rPr lang="fr-FR" dirty="0"/>
              <a:t>PCO2 </a:t>
            </a:r>
            <a:r>
              <a:rPr lang="fr-FR" dirty="0">
                <a:solidFill>
                  <a:srgbClr val="FF0000"/>
                </a:solidFill>
                <a:sym typeface="Symbol" panose="05050102010706020507" pitchFamily="18" charset="2"/>
              </a:rPr>
              <a:t></a:t>
            </a:r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7,6 </a:t>
            </a:r>
            <a:r>
              <a:rPr lang="fr-FR" sz="1200" dirty="0"/>
              <a:t>(alcalose)</a:t>
            </a:r>
            <a:endParaRPr lang="fr-FR" sz="1200" dirty="0">
              <a:solidFill>
                <a:srgbClr val="FF0000"/>
              </a:solidFill>
            </a:endParaRPr>
          </a:p>
          <a:p>
            <a:r>
              <a:rPr lang="fr-FR" dirty="0"/>
              <a:t>PCO2 </a:t>
            </a:r>
            <a:r>
              <a:rPr lang="fr-FR" dirty="0">
                <a:solidFill>
                  <a:srgbClr val="00B050"/>
                </a:solidFill>
                <a:sym typeface="Symbol" panose="05050102010706020507" pitchFamily="18" charset="2"/>
              </a:rPr>
              <a:t></a:t>
            </a:r>
            <a:r>
              <a:rPr lang="fr-FR" dirty="0"/>
              <a:t> </a:t>
            </a:r>
            <a:r>
              <a:rPr lang="fr-FR" dirty="0">
                <a:solidFill>
                  <a:srgbClr val="00B050"/>
                </a:solidFill>
              </a:rPr>
              <a:t>7,2 </a:t>
            </a:r>
            <a:r>
              <a:rPr lang="fr-FR" sz="1200" dirty="0"/>
              <a:t>(acidose)</a:t>
            </a:r>
            <a:endParaRPr lang="fr-FR" sz="1200" dirty="0">
              <a:solidFill>
                <a:srgbClr val="00B050"/>
              </a:solidFill>
            </a:endParaRPr>
          </a:p>
        </p:txBody>
      </p:sp>
      <p:sp>
        <p:nvSpPr>
          <p:cNvPr id="20" name="ZoneTexte 11">
            <a:extLst>
              <a:ext uri="{FF2B5EF4-FFF2-40B4-BE49-F238E27FC236}">
                <a16:creationId xmlns:a16="http://schemas.microsoft.com/office/drawing/2014/main" id="{01F683AE-7C33-47AC-948E-FB4FFA6D0605}"/>
              </a:ext>
            </a:extLst>
          </p:cNvPr>
          <p:cNvSpPr txBox="1"/>
          <p:nvPr/>
        </p:nvSpPr>
        <p:spPr>
          <a:xfrm>
            <a:off x="479280" y="1082999"/>
            <a:ext cx="8136138" cy="830997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C’est la courbe de dissociation de l’oxyhémoglobine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Elle montre la saturation (SaO2) en fonction de la PO2. (dissous)</a:t>
            </a:r>
          </a:p>
        </p:txBody>
      </p:sp>
    </p:spTree>
    <p:extLst>
      <p:ext uri="{BB962C8B-B14F-4D97-AF65-F5344CB8AC3E}">
        <p14:creationId xmlns:p14="http://schemas.microsoft.com/office/powerpoint/2010/main" val="352011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/>
      <p:bldP spid="10" grpId="0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/>
      <p:bldP spid="19" grpId="0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55650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courbe de </a:t>
            </a:r>
            <a:r>
              <a:rPr lang="fr-FR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Barcroft</a:t>
            </a:r>
            <a:endParaRPr lang="fr-FR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1"/>
          <p:cNvSpPr txBox="1"/>
          <p:nvPr/>
        </p:nvSpPr>
        <p:spPr>
          <a:xfrm>
            <a:off x="503931" y="1019175"/>
            <a:ext cx="8136138" cy="5016758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800" u="sng" dirty="0">
                <a:solidFill>
                  <a:srgbClr val="A6DEF2"/>
                </a:solidFill>
                <a:latin typeface="Calibri" pitchFamily="34" charset="0"/>
              </a:rPr>
              <a:t>Piste d’interprétation grâce au CO2 </a:t>
            </a:r>
            <a:r>
              <a:rPr lang="fr-FR" sz="2800" dirty="0">
                <a:solidFill>
                  <a:srgbClr val="A6DEF2"/>
                </a:solidFill>
                <a:latin typeface="Calibri" pitchFamily="34" charset="0"/>
              </a:rPr>
              <a:t>: </a:t>
            </a: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(réalité + complexe…)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sz="3200" dirty="0">
              <a:solidFill>
                <a:srgbClr val="A6DEF2"/>
              </a:solidFill>
              <a:latin typeface="Calibri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Dans les capillaires </a:t>
            </a:r>
            <a:r>
              <a:rPr lang="fr-FR" sz="3200" dirty="0">
                <a:solidFill>
                  <a:srgbClr val="FFFF00"/>
                </a:solidFill>
                <a:latin typeface="Calibri" pitchFamily="34" charset="0"/>
              </a:rPr>
              <a:t>tissulaires</a:t>
            </a: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, le CO2 est produit donc on se trouve à droite de la courbe. Hb a tendance à </a:t>
            </a:r>
            <a:r>
              <a:rPr lang="fr-FR" sz="3200" dirty="0">
                <a:solidFill>
                  <a:srgbClr val="FFFF00"/>
                </a:solidFill>
                <a:latin typeface="Calibri" pitchFamily="34" charset="0"/>
              </a:rPr>
              <a:t>libérer l’O2</a:t>
            </a: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.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sz="3200" dirty="0">
              <a:solidFill>
                <a:srgbClr val="A6DEF2"/>
              </a:solidFill>
              <a:latin typeface="Calibri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Dans les capillaires </a:t>
            </a:r>
            <a:r>
              <a:rPr lang="fr-FR" sz="3200" dirty="0">
                <a:solidFill>
                  <a:srgbClr val="FFFF00"/>
                </a:solidFill>
                <a:latin typeface="Calibri" pitchFamily="34" charset="0"/>
              </a:rPr>
              <a:t>pulmonaires</a:t>
            </a: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, le CO2 est moins présent (Il se diffuse dans les poumons). Donc on se trouve à gauche de la courbe. </a:t>
            </a:r>
            <a:r>
              <a:rPr lang="fr-FR" sz="2800" dirty="0">
                <a:solidFill>
                  <a:srgbClr val="A6DEF2"/>
                </a:solidFill>
                <a:latin typeface="Calibri" pitchFamily="34" charset="0"/>
              </a:rPr>
              <a:t>Hb a tendance à </a:t>
            </a:r>
            <a:r>
              <a:rPr lang="fr-FR" sz="2800" dirty="0">
                <a:solidFill>
                  <a:srgbClr val="FFFF00"/>
                </a:solidFill>
                <a:latin typeface="Calibri" pitchFamily="34" charset="0"/>
              </a:rPr>
              <a:t>stocker l’O2</a:t>
            </a:r>
            <a:r>
              <a:rPr lang="fr-FR" sz="2800" dirty="0">
                <a:solidFill>
                  <a:srgbClr val="A6DEF2"/>
                </a:solidFill>
                <a:latin typeface="Calibri" pitchFamily="34" charset="0"/>
              </a:rPr>
              <a:t>. </a:t>
            </a:r>
            <a:endParaRPr lang="fr-FR" sz="2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77DA705-CA91-460A-ADA1-4459FF22F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2FB7F652-4F03-481D-8ACA-C5D662D5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54A749E8-8473-4254-91F8-7866321FA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69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55650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Mécanismes de diffusion</a:t>
            </a:r>
          </a:p>
        </p:txBody>
      </p:sp>
      <p:sp>
        <p:nvSpPr>
          <p:cNvPr id="18" name="ZoneTexte 11"/>
          <p:cNvSpPr txBox="1"/>
          <p:nvPr/>
        </p:nvSpPr>
        <p:spPr>
          <a:xfrm>
            <a:off x="251520" y="1041055"/>
            <a:ext cx="8640960" cy="4955203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Les facteurs </a:t>
            </a:r>
            <a:r>
              <a:rPr lang="fr-FR" sz="3200" dirty="0">
                <a:solidFill>
                  <a:schemeClr val="bg1"/>
                </a:solidFill>
                <a:latin typeface="Calibri" pitchFamily="34" charset="0"/>
              </a:rPr>
              <a:t>défavorisant</a:t>
            </a: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 l’association Hb-O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2</a:t>
            </a: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= </a:t>
            </a:r>
            <a:r>
              <a:rPr lang="fr-FR" sz="3200" dirty="0">
                <a:solidFill>
                  <a:schemeClr val="bg1"/>
                </a:solidFill>
                <a:latin typeface="Calibri" pitchFamily="34" charset="0"/>
              </a:rPr>
              <a:t>favorisant</a:t>
            </a: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 la dissociation Hb-O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2</a:t>
            </a: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: 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(à titre informatif)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sz="2800" dirty="0">
              <a:solidFill>
                <a:srgbClr val="A6DEF2"/>
              </a:solidFill>
              <a:latin typeface="Calibri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</a:rPr>
              <a:t>Augmentation de température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sz="800" dirty="0">
              <a:solidFill>
                <a:srgbClr val="FFFF00"/>
              </a:solidFill>
              <a:latin typeface="Calibri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</a:rPr>
              <a:t>Diminution du pH sanguin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sz="800" dirty="0">
              <a:solidFill>
                <a:srgbClr val="A6DEF2"/>
              </a:solidFill>
              <a:latin typeface="Calibri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</a:rPr>
              <a:t>CO2 (Effet Bohr :  le CO2 s’accroche à l’hémoglobine, et défavorise sa liaison à l’O2)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sz="800" dirty="0">
              <a:solidFill>
                <a:srgbClr val="A6DEF2"/>
              </a:solidFill>
              <a:latin typeface="Calibri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</a:rPr>
              <a:t>Certaines enzymes produites lors de la fourniture d’ATP aux globules rouges (2,3 DPG)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</a:rPr>
              <a:t>Présence de CO : très forte affinité à HB… Hb-CO = </a:t>
            </a:r>
            <a:r>
              <a:rPr lang="fr-FR" sz="3200" dirty="0">
                <a:solidFill>
                  <a:srgbClr val="FFFF00"/>
                </a:solidFill>
                <a:latin typeface="Calibri" pitchFamily="34" charset="0"/>
                <a:sym typeface="Wingdings" panose="05000000000000000000" pitchFamily="2" charset="2"/>
              </a:rPr>
              <a:t></a:t>
            </a:r>
            <a:endParaRPr lang="fr-FR" sz="32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77DA705-CA91-460A-ADA1-4459FF22F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2FB7F652-4F03-481D-8ACA-C5D662D5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54A749E8-8473-4254-91F8-7866321FA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625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55650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Mécanismes de diffusion</a:t>
            </a:r>
          </a:p>
        </p:txBody>
      </p:sp>
      <p:sp>
        <p:nvSpPr>
          <p:cNvPr id="7" name="ZoneTexte 11"/>
          <p:cNvSpPr txBox="1"/>
          <p:nvPr/>
        </p:nvSpPr>
        <p:spPr>
          <a:xfrm>
            <a:off x="335017" y="3159433"/>
            <a:ext cx="8358188" cy="1938992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Sous forme dissoute, plus soluble que l’O2: </a:t>
            </a:r>
            <a:r>
              <a:rPr lang="fr-FR" sz="2400" dirty="0">
                <a:solidFill>
                  <a:srgbClr val="FFFF00"/>
                </a:solidFill>
                <a:latin typeface="Calibri" pitchFamily="34" charset="0"/>
              </a:rPr>
              <a:t>5-10 %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solidFill>
                <a:srgbClr val="FFFF00"/>
              </a:solidFill>
              <a:latin typeface="Calibri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En tampon (acido-basique) dans le plasma : </a:t>
            </a:r>
            <a:r>
              <a:rPr lang="fr-FR" sz="2400" dirty="0">
                <a:solidFill>
                  <a:srgbClr val="FFFF00"/>
                </a:solidFill>
                <a:latin typeface="Calibri" pitchFamily="34" charset="0"/>
              </a:rPr>
              <a:t>60-65%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solidFill>
                <a:srgbClr val="FFFF00"/>
              </a:solidFill>
              <a:latin typeface="Calibri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Combiné à l’hémoglobine ( Effet Haldane ) :  </a:t>
            </a:r>
            <a:r>
              <a:rPr lang="fr-FR" sz="2400" dirty="0">
                <a:solidFill>
                  <a:srgbClr val="FFFF00"/>
                </a:solidFill>
                <a:latin typeface="Calibri" pitchFamily="34" charset="0"/>
              </a:rPr>
              <a:t>30%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9DBE7C1B-D5F4-4DD0-B370-96807E171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9B005167-EEDB-464C-B1F0-4B158884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E83E272-15FB-41C3-8D75-8BD9C24D9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23</a:t>
            </a:fld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2C3DB4E-CA50-4DE3-A964-64FF5ED6C507}"/>
              </a:ext>
            </a:extLst>
          </p:cNvPr>
          <p:cNvSpPr txBox="1"/>
          <p:nvPr/>
        </p:nvSpPr>
        <p:spPr>
          <a:xfrm>
            <a:off x="335017" y="1169104"/>
            <a:ext cx="8358188" cy="1785104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c. Le transport dans le sang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200" dirty="0">
              <a:solidFill>
                <a:srgbClr val="A6DEF2"/>
              </a:solidFill>
              <a:latin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srgbClr val="A6DEF2"/>
                </a:solidFill>
                <a:latin typeface="Calibri" pitchFamily="34" charset="0"/>
              </a:rPr>
              <a:t>c.2 Le dioxyde carbone ( CO</a:t>
            </a:r>
            <a:r>
              <a:rPr lang="fr-FR" sz="3200" b="1" baseline="-25000" dirty="0">
                <a:solidFill>
                  <a:srgbClr val="A6DEF2"/>
                </a:solidFill>
                <a:latin typeface="Calibri" pitchFamily="34" charset="0"/>
              </a:rPr>
              <a:t>2</a:t>
            </a:r>
            <a:r>
              <a:rPr lang="fr-FR" sz="3200" b="1" dirty="0">
                <a:solidFill>
                  <a:srgbClr val="A6DEF2"/>
                </a:solidFill>
                <a:latin typeface="Calibri" pitchFamily="34" charset="0"/>
              </a:rPr>
              <a:t> 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400" dirty="0">
              <a:solidFill>
                <a:srgbClr val="A6DEF2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F141CE7-4DEE-4ED4-AC91-38EE5BFB5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90" y="1015216"/>
            <a:ext cx="969496" cy="19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5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55650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Mécanismes de diffusion</a:t>
            </a:r>
          </a:p>
        </p:txBody>
      </p:sp>
      <p:sp>
        <p:nvSpPr>
          <p:cNvPr id="18" name="ZoneTexte 11"/>
          <p:cNvSpPr txBox="1"/>
          <p:nvPr/>
        </p:nvSpPr>
        <p:spPr>
          <a:xfrm>
            <a:off x="457200" y="2447588"/>
            <a:ext cx="8136138" cy="3908762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Dissociation Hb-O2 pendant une apnée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	= meilleure utilisation du stock d’O2. 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sz="1000" dirty="0">
              <a:solidFill>
                <a:srgbClr val="A6DEF2"/>
              </a:solidFill>
              <a:latin typeface="Calibri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sz="1000" dirty="0">
              <a:solidFill>
                <a:srgbClr val="A6DEF2"/>
              </a:solidFill>
              <a:latin typeface="Calibri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En fin d’apnée, le taux de CO2 est haut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	Donc, l’affinité de l’O2 pour HB diminue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		Donc O2 est libérée par HB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			Donc meilleure oxygénation. </a:t>
            </a:r>
            <a:endParaRPr lang="fr-FR" sz="2800" dirty="0">
              <a:solidFill>
                <a:srgbClr val="A6DEF2"/>
              </a:solidFill>
              <a:latin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srgbClr val="FF0000"/>
                </a:solidFill>
                <a:latin typeface="Calibri" pitchFamily="34" charset="0"/>
              </a:rPr>
              <a:t>	</a:t>
            </a:r>
            <a:r>
              <a:rPr lang="fr-FR" sz="3600" b="1" dirty="0">
                <a:solidFill>
                  <a:srgbClr val="00B050"/>
                </a:solidFill>
                <a:latin typeface="Calibri" pitchFamily="34" charset="0"/>
              </a:rPr>
              <a:t>=&gt; BIEN !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77DA705-CA91-460A-ADA1-4459FF22F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2FB7F652-4F03-481D-8ACA-C5D662D5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54A749E8-8473-4254-91F8-7866321FA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24</a:t>
            </a:fld>
            <a:endParaRPr lang="fr-FR" dirty="0"/>
          </a:p>
        </p:txBody>
      </p:sp>
      <p:sp>
        <p:nvSpPr>
          <p:cNvPr id="8" name="ZoneTexte 11">
            <a:extLst>
              <a:ext uri="{FF2B5EF4-FFF2-40B4-BE49-F238E27FC236}">
                <a16:creationId xmlns:a16="http://schemas.microsoft.com/office/drawing/2014/main" id="{A50DEB69-9089-40C9-BD6A-DE8DEA8EADEE}"/>
              </a:ext>
            </a:extLst>
          </p:cNvPr>
          <p:cNvSpPr txBox="1"/>
          <p:nvPr/>
        </p:nvSpPr>
        <p:spPr>
          <a:xfrm>
            <a:off x="457200" y="974991"/>
            <a:ext cx="8136138" cy="584775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d. Les enjeux en apnée</a:t>
            </a:r>
          </a:p>
        </p:txBody>
      </p:sp>
      <p:sp>
        <p:nvSpPr>
          <p:cNvPr id="11" name="ZoneTexte 11">
            <a:extLst>
              <a:ext uri="{FF2B5EF4-FFF2-40B4-BE49-F238E27FC236}">
                <a16:creationId xmlns:a16="http://schemas.microsoft.com/office/drawing/2014/main" id="{34A090B9-3536-4172-B102-95D68E9BAB00}"/>
              </a:ext>
            </a:extLst>
          </p:cNvPr>
          <p:cNvSpPr txBox="1"/>
          <p:nvPr/>
        </p:nvSpPr>
        <p:spPr>
          <a:xfrm>
            <a:off x="457200" y="1742067"/>
            <a:ext cx="8136138" cy="523220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Courbe de </a:t>
            </a:r>
            <a:r>
              <a:rPr lang="fr-FR" sz="2800" dirty="0" err="1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Barcroft</a:t>
            </a:r>
            <a:endParaRPr lang="fr-FR" sz="2800" dirty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3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7" presetClass="emph" presetSubtype="0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55650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Mécanismes de diffusion</a:t>
            </a:r>
          </a:p>
        </p:txBody>
      </p:sp>
      <p:sp>
        <p:nvSpPr>
          <p:cNvPr id="18" name="ZoneTexte 11"/>
          <p:cNvSpPr txBox="1"/>
          <p:nvPr/>
        </p:nvSpPr>
        <p:spPr>
          <a:xfrm>
            <a:off x="503931" y="2004789"/>
            <a:ext cx="8136138" cy="4216539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Effet de l’hyperventilation ?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sz="3200" dirty="0">
              <a:solidFill>
                <a:srgbClr val="A6DEF2"/>
              </a:solidFill>
              <a:latin typeface="Calibri" pitchFamily="34" charset="0"/>
            </a:endParaRPr>
          </a:p>
          <a:p>
            <a:pPr marL="265113" indent="-2651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Le taux de CO2 est plus bas </a:t>
            </a:r>
          </a:p>
          <a:p>
            <a:pPr marL="265113" indent="-2651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	   Donc, l’affinité de l’O2 pour Hb augmente</a:t>
            </a:r>
          </a:p>
          <a:p>
            <a:pPr marL="265113" indent="-2651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	 	Donc O2 est moins libérée par Hb</a:t>
            </a:r>
          </a:p>
          <a:p>
            <a:pPr marL="265113" indent="-2651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		    Donc oxygénation moins bonne.</a:t>
            </a:r>
          </a:p>
          <a:p>
            <a:pPr marL="265113" indent="-2651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			Donc risque hypoxique ++ </a:t>
            </a:r>
          </a:p>
          <a:p>
            <a:pPr marL="265113" indent="-265113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dirty="0">
              <a:solidFill>
                <a:srgbClr val="A6DEF2"/>
              </a:solidFill>
              <a:latin typeface="Calibri" pitchFamily="34" charset="0"/>
            </a:endParaRPr>
          </a:p>
          <a:p>
            <a:pPr marL="722313" lvl="1" indent="-2651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srgbClr val="FF0000"/>
                </a:solidFill>
                <a:latin typeface="Calibri" pitchFamily="34" charset="0"/>
              </a:rPr>
              <a:t>=&gt; PAS BIEN !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77DA705-CA91-460A-ADA1-4459FF22F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2FB7F652-4F03-481D-8ACA-C5D662D5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54A749E8-8473-4254-91F8-7866321FA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  <p:sp>
        <p:nvSpPr>
          <p:cNvPr id="8" name="ZoneTexte 11">
            <a:extLst>
              <a:ext uri="{FF2B5EF4-FFF2-40B4-BE49-F238E27FC236}">
                <a16:creationId xmlns:a16="http://schemas.microsoft.com/office/drawing/2014/main" id="{55A051C6-0741-4406-9781-612A7E22640E}"/>
              </a:ext>
            </a:extLst>
          </p:cNvPr>
          <p:cNvSpPr txBox="1"/>
          <p:nvPr/>
        </p:nvSpPr>
        <p:spPr>
          <a:xfrm>
            <a:off x="503931" y="1175443"/>
            <a:ext cx="8136138" cy="523220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Courbe de </a:t>
            </a:r>
            <a:r>
              <a:rPr lang="fr-FR" sz="2800" dirty="0" err="1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Barcroft</a:t>
            </a:r>
            <a:endParaRPr lang="fr-FR" sz="2800" dirty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7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5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55650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Mécanismes de diffusion</a:t>
            </a:r>
          </a:p>
        </p:txBody>
      </p:sp>
      <p:sp>
        <p:nvSpPr>
          <p:cNvPr id="18" name="ZoneTexte 11"/>
          <p:cNvSpPr txBox="1"/>
          <p:nvPr/>
        </p:nvSpPr>
        <p:spPr>
          <a:xfrm>
            <a:off x="457200" y="1844824"/>
            <a:ext cx="8136138" cy="4154984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sz="2200" dirty="0">
              <a:solidFill>
                <a:srgbClr val="A6DEF2"/>
              </a:solidFill>
              <a:latin typeface="Calibri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200" dirty="0">
                <a:solidFill>
                  <a:srgbClr val="A6DEF2"/>
                </a:solidFill>
                <a:latin typeface="Calibri" pitchFamily="34" charset="0"/>
              </a:rPr>
              <a:t>Froid pendant une apnée = meilleure affinité Hb-O2 = moins de libération d’O2 = hypoxie ++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sz="2200" dirty="0">
              <a:solidFill>
                <a:srgbClr val="A6DEF2"/>
              </a:solidFill>
              <a:latin typeface="Calibri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200" dirty="0">
                <a:solidFill>
                  <a:srgbClr val="A6DEF2"/>
                </a:solidFill>
                <a:latin typeface="Calibri" pitchFamily="34" charset="0"/>
              </a:rPr>
              <a:t>Alimentation : influence sur le pH. ( à relativiser )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dirty="0">
                <a:solidFill>
                  <a:srgbClr val="A6DEF2"/>
                </a:solidFill>
                <a:latin typeface="Calibri" pitchFamily="34" charset="0"/>
              </a:rPr>
              <a:t>	=&gt; Eviter les déséquilibres, sans rentrer dans les extrêmes.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sz="2200" dirty="0">
              <a:solidFill>
                <a:srgbClr val="A6DEF2"/>
              </a:solidFill>
              <a:latin typeface="Calibri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200" dirty="0">
                <a:solidFill>
                  <a:srgbClr val="A6DEF2"/>
                </a:solidFill>
                <a:latin typeface="Calibri" pitchFamily="34" charset="0"/>
              </a:rPr>
              <a:t>D’une façon générale, avant l’apnée on préfère une affinité </a:t>
            </a:r>
            <a:r>
              <a:rPr lang="fr-FR" sz="2200" dirty="0">
                <a:solidFill>
                  <a:srgbClr val="FFFF00"/>
                </a:solidFill>
                <a:latin typeface="Calibri" pitchFamily="34" charset="0"/>
              </a:rPr>
              <a:t>++</a:t>
            </a:r>
            <a:r>
              <a:rPr lang="fr-FR" sz="2200" dirty="0">
                <a:solidFill>
                  <a:srgbClr val="A6DEF2"/>
                </a:solidFill>
                <a:latin typeface="Calibri" pitchFamily="34" charset="0"/>
              </a:rPr>
              <a:t>, pendant l’apnée on préfère une affinité </a:t>
            </a:r>
            <a:r>
              <a:rPr lang="fr-FR" sz="2200" dirty="0">
                <a:solidFill>
                  <a:srgbClr val="FFFF00"/>
                </a:solidFill>
                <a:latin typeface="Calibri" pitchFamily="34" charset="0"/>
              </a:rPr>
              <a:t>--</a:t>
            </a:r>
            <a:r>
              <a:rPr lang="fr-FR" sz="2200" dirty="0">
                <a:solidFill>
                  <a:srgbClr val="A6DEF2"/>
                </a:solidFill>
                <a:latin typeface="Calibri" pitchFamily="34" charset="0"/>
              </a:rPr>
              <a:t> .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200" dirty="0">
                <a:solidFill>
                  <a:srgbClr val="A6DEF2"/>
                </a:solidFill>
                <a:latin typeface="Calibri" pitchFamily="34" charset="0"/>
              </a:rPr>
              <a:t>	=&gt; Difficulté d’intégrer les paramètres simplement.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200" dirty="0">
              <a:solidFill>
                <a:srgbClr val="A6DEF2"/>
              </a:solidFill>
              <a:latin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2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77DA705-CA91-460A-ADA1-4459FF22F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2FB7F652-4F03-481D-8ACA-C5D662D5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54A749E8-8473-4254-91F8-7866321FA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  <p:sp>
        <p:nvSpPr>
          <p:cNvPr id="8" name="ZoneTexte 11">
            <a:extLst>
              <a:ext uri="{FF2B5EF4-FFF2-40B4-BE49-F238E27FC236}">
                <a16:creationId xmlns:a16="http://schemas.microsoft.com/office/drawing/2014/main" id="{A50DEB69-9089-40C9-BD6A-DE8DEA8EADEE}"/>
              </a:ext>
            </a:extLst>
          </p:cNvPr>
          <p:cNvSpPr txBox="1"/>
          <p:nvPr/>
        </p:nvSpPr>
        <p:spPr>
          <a:xfrm>
            <a:off x="457200" y="1135833"/>
            <a:ext cx="8136138" cy="523220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bg1"/>
                </a:solidFill>
                <a:latin typeface="Calibri" pitchFamily="34" charset="0"/>
              </a:rPr>
              <a:t>Autres facteurs influant sur l’affinité Hb-02</a:t>
            </a:r>
          </a:p>
        </p:txBody>
      </p:sp>
    </p:spTree>
    <p:extLst>
      <p:ext uri="{BB962C8B-B14F-4D97-AF65-F5344CB8AC3E}">
        <p14:creationId xmlns:p14="http://schemas.microsoft.com/office/powerpoint/2010/main" val="384235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55650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Mécanismes de diffusion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747C365C-F948-46B7-A4A8-994A58517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0DB0AF7-2232-439D-BB5A-FFDB77FDF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1545899E-2F01-4C98-A542-EE388E48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27</a:t>
            </a:fld>
            <a:endParaRPr lang="fr-FR" dirty="0"/>
          </a:p>
        </p:txBody>
      </p:sp>
      <p:sp>
        <p:nvSpPr>
          <p:cNvPr id="14" name="ZoneTexte 11">
            <a:extLst>
              <a:ext uri="{FF2B5EF4-FFF2-40B4-BE49-F238E27FC236}">
                <a16:creationId xmlns:a16="http://schemas.microsoft.com/office/drawing/2014/main" id="{518BFD8D-F526-410D-A7FC-C460CC6359C3}"/>
              </a:ext>
            </a:extLst>
          </p:cNvPr>
          <p:cNvSpPr txBox="1"/>
          <p:nvPr/>
        </p:nvSpPr>
        <p:spPr>
          <a:xfrm>
            <a:off x="457200" y="1914639"/>
            <a:ext cx="8136138" cy="4031873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La concentration en O2 continue de baisser après une apnée : danger à la sortie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	(</a:t>
            </a:r>
            <a:r>
              <a:rPr lang="fr-FR" sz="3200" dirty="0">
                <a:solidFill>
                  <a:srgbClr val="FFFF00"/>
                </a:solidFill>
                <a:latin typeface="Calibri" pitchFamily="34" charset="0"/>
              </a:rPr>
              <a:t> ~ jusqu’à 30 secondes </a:t>
            </a: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sz="3200" dirty="0">
              <a:solidFill>
                <a:srgbClr val="A6DEF2"/>
              </a:solidFill>
              <a:latin typeface="Calibri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Hypothèse : à la reprise ventilatoire, PCO2 </a:t>
            </a:r>
            <a:r>
              <a:rPr lang="fr-FR" sz="3200" dirty="0">
                <a:solidFill>
                  <a:srgbClr val="FF0000"/>
                </a:solidFill>
                <a:sym typeface="Symbol" panose="05050102010706020507" pitchFamily="18" charset="2"/>
              </a:rPr>
              <a:t></a:t>
            </a: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 donc l’affinité Hb-O2 </a:t>
            </a:r>
            <a:r>
              <a:rPr lang="fr-FR" sz="3200" dirty="0">
                <a:solidFill>
                  <a:srgbClr val="00B050"/>
                </a:solidFill>
                <a:sym typeface="Symbol" panose="05050102010706020507" pitchFamily="18" charset="2"/>
              </a:rPr>
              <a:t></a:t>
            </a:r>
            <a:r>
              <a:rPr lang="fr-FR" sz="3200" dirty="0">
                <a:solidFill>
                  <a:srgbClr val="A6DEF2"/>
                </a:solidFill>
                <a:latin typeface="Calibri" pitchFamily="34" charset="0"/>
              </a:rPr>
              <a:t> Donc moins d’O2 délivrée aux organes pourtant dans le besoin. 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À réfléchir…</a:t>
            </a:r>
          </a:p>
        </p:txBody>
      </p:sp>
      <p:sp>
        <p:nvSpPr>
          <p:cNvPr id="7" name="ZoneTexte 11">
            <a:extLst>
              <a:ext uri="{FF2B5EF4-FFF2-40B4-BE49-F238E27FC236}">
                <a16:creationId xmlns:a16="http://schemas.microsoft.com/office/drawing/2014/main" id="{27B10D4F-99F4-4086-A4DA-BFF82778E669}"/>
              </a:ext>
            </a:extLst>
          </p:cNvPr>
          <p:cNvSpPr txBox="1"/>
          <p:nvPr/>
        </p:nvSpPr>
        <p:spPr>
          <a:xfrm>
            <a:off x="457200" y="1135833"/>
            <a:ext cx="8136138" cy="523220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bg1"/>
                </a:solidFill>
                <a:latin typeface="Calibri" pitchFamily="34" charset="0"/>
              </a:rPr>
              <a:t>Latence de la diffusion de l’O2 </a:t>
            </a:r>
          </a:p>
        </p:txBody>
      </p:sp>
    </p:spTree>
    <p:extLst>
      <p:ext uri="{BB962C8B-B14F-4D97-AF65-F5344CB8AC3E}">
        <p14:creationId xmlns:p14="http://schemas.microsoft.com/office/powerpoint/2010/main" val="20210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55650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Mécanismes de diffusion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747C365C-F948-46B7-A4A8-994A58517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0DB0AF7-2232-439D-BB5A-FFDB77FDF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1545899E-2F01-4C98-A542-EE388E48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28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E932710-C647-4D28-B0C5-5951F2521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93" y="1019175"/>
            <a:ext cx="8685213" cy="514646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C31AC00-2E1E-4894-948A-91A2AAF5DEC2}"/>
              </a:ext>
            </a:extLst>
          </p:cNvPr>
          <p:cNvSpPr txBox="1"/>
          <p:nvPr/>
        </p:nvSpPr>
        <p:spPr>
          <a:xfrm>
            <a:off x="251520" y="5877272"/>
            <a:ext cx="5044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Apnée statique à sec, mesure de saturation au pouce</a:t>
            </a:r>
          </a:p>
        </p:txBody>
      </p:sp>
    </p:spTree>
    <p:extLst>
      <p:ext uri="{BB962C8B-B14F-4D97-AF65-F5344CB8AC3E}">
        <p14:creationId xmlns:p14="http://schemas.microsoft.com/office/powerpoint/2010/main" val="376838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55650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Mécanismes de diffusion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747C365C-F948-46B7-A4A8-994A58517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0DB0AF7-2232-439D-BB5A-FFDB77FDF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1545899E-2F01-4C98-A542-EE388E48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29</a:t>
            </a:fld>
            <a:endParaRPr lang="fr-FR" dirty="0"/>
          </a:p>
        </p:txBody>
      </p:sp>
      <p:sp>
        <p:nvSpPr>
          <p:cNvPr id="7" name="ZoneTexte 11">
            <a:extLst>
              <a:ext uri="{FF2B5EF4-FFF2-40B4-BE49-F238E27FC236}">
                <a16:creationId xmlns:a16="http://schemas.microsoft.com/office/drawing/2014/main" id="{6F26FDAB-82E6-4EF4-8A12-4A086B248424}"/>
              </a:ext>
            </a:extLst>
          </p:cNvPr>
          <p:cNvSpPr txBox="1"/>
          <p:nvPr/>
        </p:nvSpPr>
        <p:spPr>
          <a:xfrm>
            <a:off x="457200" y="2157789"/>
            <a:ext cx="8136138" cy="3046988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Favorise la vitesse de réoxygénation en améliorant la diffusion de l’O2 de l’air pulmonaire vers les capillaires.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FR" sz="2400" dirty="0">
              <a:solidFill>
                <a:srgbClr val="A6DEF2"/>
              </a:solidFill>
              <a:latin typeface="Calibri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400" u="sng" dirty="0">
                <a:solidFill>
                  <a:srgbClr val="A6DEF2"/>
                </a:solidFill>
                <a:latin typeface="Calibri" pitchFamily="34" charset="0"/>
              </a:rPr>
              <a:t>Etude de 2019 :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 Par augmentation de la pression dans les poumons (= retenir son air après l’inspiration = « Hook »)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	=&gt; Augmente le passage de l’O2 vers le sang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	=&gt; Augmente la surface d’échange ?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	=&gt; Annule les effets du </a:t>
            </a:r>
            <a:r>
              <a:rPr lang="fr-FR" sz="2400" dirty="0" err="1">
                <a:solidFill>
                  <a:srgbClr val="A6DEF2"/>
                </a:solidFill>
                <a:latin typeface="Calibri" pitchFamily="34" charset="0"/>
              </a:rPr>
              <a:t>bloodshift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3CBE5AA-8DC0-4A9B-817D-10B095F36426}"/>
              </a:ext>
            </a:extLst>
          </p:cNvPr>
          <p:cNvSpPr txBox="1"/>
          <p:nvPr/>
        </p:nvSpPr>
        <p:spPr>
          <a:xfrm>
            <a:off x="733173" y="5733256"/>
            <a:ext cx="75841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Etude : </a:t>
            </a:r>
            <a:r>
              <a:rPr lang="fr-FR" dirty="0">
                <a:hlinkClick r:id="rId2"/>
              </a:rPr>
              <a:t>https://www.frontiersin.org/articles/10.3389/fphys.2019.01076/full</a:t>
            </a:r>
            <a:endParaRPr lang="fr-FR" dirty="0"/>
          </a:p>
        </p:txBody>
      </p:sp>
      <p:sp>
        <p:nvSpPr>
          <p:cNvPr id="8" name="ZoneTexte 11">
            <a:extLst>
              <a:ext uri="{FF2B5EF4-FFF2-40B4-BE49-F238E27FC236}">
                <a16:creationId xmlns:a16="http://schemas.microsoft.com/office/drawing/2014/main" id="{DE2F7F3B-525B-4360-85B0-C9D1FE1E6DCF}"/>
              </a:ext>
            </a:extLst>
          </p:cNvPr>
          <p:cNvSpPr txBox="1"/>
          <p:nvPr/>
        </p:nvSpPr>
        <p:spPr>
          <a:xfrm>
            <a:off x="457200" y="1337340"/>
            <a:ext cx="8136138" cy="523220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Ventilation de récupération</a:t>
            </a:r>
            <a:endParaRPr lang="fr-FR" sz="28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41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68312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1) Mécanique respiratoire</a:t>
            </a:r>
          </a:p>
        </p:txBody>
      </p:sp>
      <p:sp>
        <p:nvSpPr>
          <p:cNvPr id="7" name="ZoneTexte 11"/>
          <p:cNvSpPr txBox="1"/>
          <p:nvPr/>
        </p:nvSpPr>
        <p:spPr>
          <a:xfrm>
            <a:off x="468312" y="1150499"/>
            <a:ext cx="7704137" cy="1815882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AutoNum type="alphaLcPeriod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  <a:cs typeface="+mn-cs"/>
              </a:rPr>
              <a:t>Le diaphragme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  <a:cs typeface="+mn-cs"/>
              </a:rPr>
              <a:t>Membrane musculaire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  <a:cs typeface="+mn-cs"/>
              </a:rPr>
              <a:t>Fixée en plusieurs points </a:t>
            </a:r>
            <a:r>
              <a:rPr lang="fr-FR" sz="2000" dirty="0">
                <a:solidFill>
                  <a:srgbClr val="A6DEF2"/>
                </a:solidFill>
                <a:latin typeface="Calibri" pitchFamily="34" charset="0"/>
                <a:cs typeface="+mn-cs"/>
              </a:rPr>
              <a:t>(Xiphoïde, côtes, lombaires)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800" dirty="0">
                <a:solidFill>
                  <a:srgbClr val="A6DEF2"/>
                </a:solidFill>
                <a:latin typeface="Calibri" pitchFamily="34" charset="0"/>
                <a:cs typeface="+mn-cs"/>
              </a:rPr>
              <a:t>Sépare les cavités thoraciques et abdominales</a:t>
            </a:r>
          </a:p>
        </p:txBody>
      </p:sp>
      <p:pic>
        <p:nvPicPr>
          <p:cNvPr id="21506" name="Picture 2" descr="http://www.nlm.nih.gov/medlineplus/ency/images/ency/fullsize/190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6" y="3140968"/>
            <a:ext cx="3569304" cy="285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DE16C20D-2430-4B54-B773-2F07D8C0E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01687972-1610-43C4-87DD-7B35BFC0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7B843B5-84BB-43AA-9231-7012DB4F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FBA48F0-B440-455D-BD5B-6E47A9A70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770" y="3140968"/>
            <a:ext cx="2136447" cy="2855444"/>
          </a:xfrm>
          <a:prstGeom prst="rect">
            <a:avLst/>
          </a:prstGeom>
        </p:spPr>
      </p:pic>
      <p:pic>
        <p:nvPicPr>
          <p:cNvPr id="21510" name="Picture 6" descr="http://improvesingingvoice.net/wp-content/uploads/2011/06/Diaphragm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141" y="3146644"/>
            <a:ext cx="3076339" cy="284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60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55650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Mécanismes de diffusion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747C365C-F948-46B7-A4A8-994A58517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0DB0AF7-2232-439D-BB5A-FFDB77FDF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1545899E-2F01-4C98-A542-EE388E48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30</a:t>
            </a:fld>
            <a:endParaRPr lang="fr-FR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E1153CA-4B82-434C-8483-5A65E11D9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81699"/>
            <a:ext cx="5461451" cy="40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1292473-F0AC-450C-B6CE-E9FF68DE84F5}"/>
              </a:ext>
            </a:extLst>
          </p:cNvPr>
          <p:cNvSpPr txBox="1"/>
          <p:nvPr/>
        </p:nvSpPr>
        <p:spPr>
          <a:xfrm>
            <a:off x="219749" y="5899909"/>
            <a:ext cx="8704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Hook </a:t>
            </a:r>
            <a:r>
              <a:rPr lang="fr-FR" sz="16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Breath</a:t>
            </a:r>
            <a:r>
              <a:rPr lang="fr-FR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: garder son air après une inspiration, puis expiration passive puis recommencer.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AF11240-DB4D-4508-81B9-9CEE26860B14}"/>
              </a:ext>
            </a:extLst>
          </p:cNvPr>
          <p:cNvSpPr txBox="1"/>
          <p:nvPr/>
        </p:nvSpPr>
        <p:spPr>
          <a:xfrm>
            <a:off x="219749" y="1137062"/>
            <a:ext cx="8704499" cy="400110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A6DEF2"/>
                </a:solidFill>
                <a:latin typeface="Calibri" pitchFamily="34" charset="0"/>
              </a:rPr>
              <a:t>SaO2 moyenne en récupération après 30m FIM   (~25 personnes)</a:t>
            </a:r>
          </a:p>
        </p:txBody>
      </p:sp>
    </p:spTree>
    <p:extLst>
      <p:ext uri="{BB962C8B-B14F-4D97-AF65-F5344CB8AC3E}">
        <p14:creationId xmlns:p14="http://schemas.microsoft.com/office/powerpoint/2010/main" val="302971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927000" y="447997"/>
            <a:ext cx="7929563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Merci pour votre attention !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D50F9C94-3A74-4347-B8BC-FCEE70A24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4AD65DA-C355-4CFD-B5C4-5E5681D02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E457BC3-66E6-486F-94C8-BBECDFCB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31</a:t>
            </a:fld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32BA4A5-31FD-43E0-B7F2-05C77EDF0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0" y="1628800"/>
            <a:ext cx="7560840" cy="42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468312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Mécanique respiratoire</a:t>
            </a:r>
          </a:p>
        </p:txBody>
      </p:sp>
      <p:sp>
        <p:nvSpPr>
          <p:cNvPr id="10" name="ZoneTexte 11"/>
          <p:cNvSpPr txBox="1"/>
          <p:nvPr/>
        </p:nvSpPr>
        <p:spPr>
          <a:xfrm>
            <a:off x="487760" y="1039003"/>
            <a:ext cx="7704137" cy="2308324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  <a:cs typeface="+mn-cs"/>
              </a:rPr>
              <a:t>b.   Les poumons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  <a:cs typeface="+mn-cs"/>
              </a:rPr>
              <a:t>Organe permettant les échanges gazeux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  <a:cs typeface="+mn-cs"/>
              </a:rPr>
              <a:t>Reliés à la cage thoracique par la plèvre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400" dirty="0">
                <a:solidFill>
                  <a:schemeClr val="bg1"/>
                </a:solidFill>
                <a:latin typeface="Calibri" pitchFamily="34" charset="0"/>
                <a:cs typeface="+mn-cs"/>
              </a:rPr>
              <a:t>Subissent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  <a:cs typeface="+mn-cs"/>
              </a:rPr>
              <a:t> les mouvements de la cage thoracique imprimés par le diaphragme </a:t>
            </a:r>
            <a:r>
              <a:rPr lang="fr-FR" sz="2000" dirty="0">
                <a:solidFill>
                  <a:srgbClr val="A6DEF2"/>
                </a:solidFill>
                <a:latin typeface="Calibri" pitchFamily="34" charset="0"/>
                <a:cs typeface="+mn-cs"/>
              </a:rPr>
              <a:t>(poumon </a:t>
            </a:r>
            <a:r>
              <a:rPr lang="fr-FR" sz="2000" dirty="0">
                <a:solidFill>
                  <a:srgbClr val="A6DEF2"/>
                </a:solidFill>
                <a:latin typeface="Calibri" pitchFamily="34" charset="0"/>
                <a:cs typeface="+mn-cs"/>
                <a:sym typeface="Symbol" panose="05050102010706020507" pitchFamily="18" charset="2"/>
              </a:rPr>
              <a:t></a:t>
            </a:r>
            <a:r>
              <a:rPr lang="fr-FR" sz="2000" dirty="0">
                <a:solidFill>
                  <a:srgbClr val="A6DEF2"/>
                </a:solidFill>
                <a:latin typeface="Calibri" pitchFamily="34" charset="0"/>
                <a:cs typeface="+mn-cs"/>
              </a:rPr>
              <a:t> muscle) 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2400" dirty="0">
                <a:solidFill>
                  <a:srgbClr val="A6DEF2"/>
                </a:solidFill>
                <a:latin typeface="Calibri" pitchFamily="34" charset="0"/>
              </a:rPr>
              <a:t>Très extensibles. </a:t>
            </a:r>
            <a:endParaRPr lang="fr-FR" sz="2000" dirty="0">
              <a:solidFill>
                <a:srgbClr val="A6DEF2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11" name="Picture 4" descr="http://files.turbosquid.com/Preview/2011/03/02__04_13_45/Respiratory_Beauty_02.jpg3e0b4bf8-f303-4631-b548-f0de1b5dcd6e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1" y="3625926"/>
            <a:ext cx="2567412" cy="256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D0B77187-3C3C-4847-8C24-D4B6A08F0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3BD485F-1B49-4E08-9386-81486054A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53B879D3-9893-4F80-88E7-F61C94E9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  <p:pic>
        <p:nvPicPr>
          <p:cNvPr id="1026" name="Picture 2" descr="location lung in torax">
            <a:extLst>
              <a:ext uri="{FF2B5EF4-FFF2-40B4-BE49-F238E27FC236}">
                <a16:creationId xmlns:a16="http://schemas.microsoft.com/office/drawing/2014/main" id="{15510046-4984-48CA-91B8-74CB1ABE8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91" y="3522121"/>
            <a:ext cx="3602462" cy="277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09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11"/>
          <p:cNvSpPr txBox="1"/>
          <p:nvPr/>
        </p:nvSpPr>
        <p:spPr>
          <a:xfrm>
            <a:off x="295803" y="260648"/>
            <a:ext cx="8308645" cy="584775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  <a:cs typeface="+mn-cs"/>
              </a:rPr>
              <a:t>Animation 3D : Le diaphragme</a:t>
            </a:r>
          </a:p>
        </p:txBody>
      </p:sp>
      <p:pic>
        <p:nvPicPr>
          <p:cNvPr id="4" name="3d_view_of_diaphragm_aced6.fl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838" y="981075"/>
            <a:ext cx="7085012" cy="5313363"/>
          </a:xfrm>
          <a:prstGeom prst="rect">
            <a:avLst/>
          </a:prstGeom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35FA92F-9CE8-4FEA-9211-5E9408D15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F71CEA50-DD29-4236-8AB0-8A23F7914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57E7E48B-2548-47EC-A0DF-036A27717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473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55650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Mécanique respiratoire</a:t>
            </a:r>
          </a:p>
        </p:txBody>
      </p:sp>
      <p:sp>
        <p:nvSpPr>
          <p:cNvPr id="7" name="ZoneTexte 11"/>
          <p:cNvSpPr txBox="1"/>
          <p:nvPr/>
        </p:nvSpPr>
        <p:spPr>
          <a:xfrm>
            <a:off x="468313" y="1340768"/>
            <a:ext cx="7704137" cy="4524315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  <a:cs typeface="+mn-cs"/>
              </a:rPr>
              <a:t>	</a:t>
            </a:r>
            <a:r>
              <a:rPr lang="fr-FR" sz="3200" dirty="0">
                <a:solidFill>
                  <a:schemeClr val="bg1"/>
                </a:solidFill>
                <a:latin typeface="Calibri" pitchFamily="34" charset="0"/>
                <a:cs typeface="+mn-cs"/>
              </a:rPr>
              <a:t>Contraction du diaphragme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/>
              <a:buChar char="è"/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  <a:cs typeface="+mn-cs"/>
              </a:rPr>
              <a:t>Augmentation du volume thoracique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/>
              <a:buChar char="è"/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Dépression dans les poumons ( PV = </a:t>
            </a:r>
            <a:r>
              <a:rPr lang="fr-FR" sz="3200" dirty="0" err="1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Cste</a:t>
            </a:r>
            <a:r>
              <a:rPr lang="fr-FR" sz="3200" dirty="0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 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/>
              <a:buChar char="è"/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  <a:cs typeface="+mn-cs"/>
                <a:sym typeface="Wingdings" pitchFamily="2" charset="2"/>
              </a:rPr>
              <a:t>Aspiration d’air de l’extérieur </a:t>
            </a:r>
            <a:r>
              <a:rPr lang="fr-FR" dirty="0">
                <a:solidFill>
                  <a:srgbClr val="A6DEF2"/>
                </a:solidFill>
                <a:latin typeface="Calibri" pitchFamily="34" charset="0"/>
                <a:cs typeface="+mn-cs"/>
                <a:sym typeface="Wingdings" pitchFamily="2" charset="2"/>
              </a:rPr>
              <a:t>(par VA supérieures)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/>
              <a:buChar char="è"/>
              <a:defRPr/>
            </a:pPr>
            <a:endParaRPr lang="fr-FR" sz="3200" dirty="0">
              <a:solidFill>
                <a:srgbClr val="A6DEF2"/>
              </a:solidFill>
              <a:latin typeface="Calibri" pitchFamily="34" charset="0"/>
              <a:cs typeface="+mn-cs"/>
              <a:sym typeface="Wingdings" pitchFamily="2" charset="2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  <a:cs typeface="+mn-cs"/>
              </a:rPr>
              <a:t>	</a:t>
            </a:r>
            <a:r>
              <a:rPr lang="fr-FR" sz="3200" dirty="0">
                <a:solidFill>
                  <a:schemeClr val="bg1"/>
                </a:solidFill>
                <a:latin typeface="Calibri" pitchFamily="34" charset="0"/>
                <a:cs typeface="+mn-cs"/>
              </a:rPr>
              <a:t>Décontraction du diaphragme</a:t>
            </a: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 Diminution du volume thoracique</a:t>
            </a:r>
          </a:p>
          <a:p>
            <a:pPr lvl="1" indent="-457200" fontAlgn="auto">
              <a:spcBef>
                <a:spcPts val="0"/>
              </a:spcBef>
              <a:spcAft>
                <a:spcPts val="0"/>
              </a:spcAft>
              <a:buFont typeface="Wingdings"/>
              <a:buChar char="è"/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Surpression dans les poumons ( PV = </a:t>
            </a:r>
            <a:r>
              <a:rPr lang="fr-FR" sz="3200" dirty="0" err="1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Cste</a:t>
            </a:r>
            <a:r>
              <a:rPr lang="fr-FR" sz="3200" dirty="0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 ) </a:t>
            </a:r>
          </a:p>
          <a:p>
            <a:pPr lvl="1" indent="-457200" fontAlgn="auto">
              <a:spcBef>
                <a:spcPts val="0"/>
              </a:spcBef>
              <a:spcAft>
                <a:spcPts val="0"/>
              </a:spcAft>
              <a:buFont typeface="Wingdings"/>
              <a:buChar char="è"/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  <a:cs typeface="+mn-cs"/>
                <a:sym typeface="Wingdings" pitchFamily="2" charset="2"/>
              </a:rPr>
              <a:t>Expulsion d’air vers l’extérieur </a:t>
            </a:r>
            <a:r>
              <a:rPr lang="fr-FR" dirty="0">
                <a:solidFill>
                  <a:srgbClr val="A6DEF2"/>
                </a:solidFill>
                <a:latin typeface="Calibri" pitchFamily="34" charset="0"/>
                <a:sym typeface="Wingdings" pitchFamily="2" charset="2"/>
              </a:rPr>
              <a:t>(par VA supérieures)</a:t>
            </a:r>
            <a:endParaRPr lang="fr-FR" dirty="0">
              <a:solidFill>
                <a:srgbClr val="A6DEF2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2D456130-A090-410D-ABF8-8E1FC217E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417F6E9C-C5DA-4FF2-942F-EBDA430FE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F434E21B-E633-4394-8FA0-170EF0DB5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484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55650" y="116632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Mécanique respiratoire</a:t>
            </a:r>
          </a:p>
        </p:txBody>
      </p:sp>
      <p:sp>
        <p:nvSpPr>
          <p:cNvPr id="7" name="ZoneTexte 11"/>
          <p:cNvSpPr txBox="1"/>
          <p:nvPr/>
        </p:nvSpPr>
        <p:spPr>
          <a:xfrm>
            <a:off x="468313" y="1052736"/>
            <a:ext cx="7704137" cy="1077218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  <a:cs typeface="+mn-cs"/>
              </a:rPr>
              <a:t>c. Les muscles accessoires : en complément du diaphragme. Influence ++ sur l’expiration. 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399" y="2347307"/>
            <a:ext cx="13335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76303"/>
            <a:ext cx="16764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3" y="2489820"/>
            <a:ext cx="1781175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62284"/>
            <a:ext cx="4343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010668" y="3779748"/>
            <a:ext cx="2709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Inspiration forcée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82380" y="3595082"/>
            <a:ext cx="191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Expiration forcée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D1D34D41-4711-40D8-ADE5-A685E3A44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23902AE7-4DB9-41AA-AF18-CD14DE9F6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255C365F-A376-460F-AEC3-46F383EA5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AD43629-0BFA-48D5-BECC-5BCA74FA79E9}"/>
              </a:ext>
            </a:extLst>
          </p:cNvPr>
          <p:cNvSpPr txBox="1"/>
          <p:nvPr/>
        </p:nvSpPr>
        <p:spPr>
          <a:xfrm>
            <a:off x="2947524" y="5651888"/>
            <a:ext cx="29626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Sterno</a:t>
            </a:r>
            <a:r>
              <a:rPr lang="fr-FR" sz="1400" dirty="0"/>
              <a:t>-</a:t>
            </a:r>
          </a:p>
          <a:p>
            <a:r>
              <a:rPr lang="fr-FR" sz="1400" dirty="0" err="1"/>
              <a:t>cleido</a:t>
            </a:r>
            <a:r>
              <a:rPr lang="fr-FR" sz="1400" dirty="0"/>
              <a:t>-</a:t>
            </a:r>
          </a:p>
          <a:p>
            <a:r>
              <a:rPr lang="fr-FR" sz="1400" dirty="0" err="1"/>
              <a:t>mastoidien</a:t>
            </a:r>
            <a:endParaRPr lang="fr-FR" sz="14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4162017-4B22-4103-91C3-8F5B0E983766}"/>
              </a:ext>
            </a:extLst>
          </p:cNvPr>
          <p:cNvSpPr txBox="1"/>
          <p:nvPr/>
        </p:nvSpPr>
        <p:spPr>
          <a:xfrm>
            <a:off x="119772" y="2415793"/>
            <a:ext cx="1844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Grand pectoral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52F2160-4FA8-4BEE-841F-2179A4D7C2FF}"/>
              </a:ext>
            </a:extLst>
          </p:cNvPr>
          <p:cNvSpPr txBox="1"/>
          <p:nvPr/>
        </p:nvSpPr>
        <p:spPr>
          <a:xfrm>
            <a:off x="917580" y="4226378"/>
            <a:ext cx="1046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Trapèzes</a:t>
            </a:r>
          </a:p>
        </p:txBody>
      </p:sp>
    </p:spTree>
    <p:extLst>
      <p:ext uri="{BB962C8B-B14F-4D97-AF65-F5344CB8AC3E}">
        <p14:creationId xmlns:p14="http://schemas.microsoft.com/office/powerpoint/2010/main" val="6946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468312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Mécanique respiratoire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1916832"/>
            <a:ext cx="3239591" cy="188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77072"/>
            <a:ext cx="4104506" cy="225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11"/>
          <p:cNvSpPr txBox="1"/>
          <p:nvPr/>
        </p:nvSpPr>
        <p:spPr>
          <a:xfrm>
            <a:off x="468313" y="1052736"/>
            <a:ext cx="7704137" cy="584775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  <a:cs typeface="+mn-cs"/>
              </a:rPr>
              <a:t>Ordres de grandeurs en ventilation forcée</a:t>
            </a:r>
          </a:p>
        </p:txBody>
      </p:sp>
      <p:sp>
        <p:nvSpPr>
          <p:cNvPr id="11" name="ZoneTexte 11"/>
          <p:cNvSpPr txBox="1"/>
          <p:nvPr/>
        </p:nvSpPr>
        <p:spPr>
          <a:xfrm>
            <a:off x="4788025" y="4077072"/>
            <a:ext cx="4104456" cy="1815882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A6DEF2"/>
                </a:solidFill>
                <a:latin typeface="Calibri" pitchFamily="34" charset="0"/>
                <a:cs typeface="+mn-cs"/>
              </a:rPr>
              <a:t>Course verticale du diaphragme 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FFFF00"/>
                </a:solidFill>
                <a:latin typeface="Calibri" pitchFamily="34" charset="0"/>
                <a:cs typeface="+mn-cs"/>
                <a:sym typeface="Symbol" panose="05050102010706020507" pitchFamily="18" charset="2"/>
              </a:rPr>
              <a:t> </a:t>
            </a:r>
            <a:r>
              <a:rPr lang="fr-FR" sz="2000" dirty="0">
                <a:solidFill>
                  <a:srgbClr val="FFFF00"/>
                </a:solidFill>
                <a:latin typeface="Calibri" pitchFamily="34" charset="0"/>
                <a:cs typeface="+mn-cs"/>
              </a:rPr>
              <a:t>6 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solidFill>
                  <a:srgbClr val="5BFFFB"/>
                </a:solidFill>
                <a:latin typeface="Calibri" pitchFamily="34" charset="0"/>
                <a:cs typeface="+mn-cs"/>
              </a:rPr>
              <a:t>(</a:t>
            </a:r>
            <a:r>
              <a:rPr lang="fr-FR" sz="1200" dirty="0">
                <a:solidFill>
                  <a:srgbClr val="5BFFF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https://www.em-consulte.com/en/article/122361</a:t>
            </a:r>
            <a:r>
              <a:rPr lang="fr-FR" sz="1200" dirty="0">
                <a:solidFill>
                  <a:srgbClr val="5BFFFB"/>
                </a:solidFill>
                <a:latin typeface="Calibri" pitchFamily="34" charset="0"/>
                <a:cs typeface="+mn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solidFill>
                <a:srgbClr val="A6DEF2"/>
              </a:solidFill>
              <a:latin typeface="Calibri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A6DEF2"/>
                </a:solidFill>
                <a:latin typeface="Calibri" pitchFamily="34" charset="0"/>
                <a:cs typeface="+mn-cs"/>
              </a:rPr>
              <a:t>Augmentation du diamètre thoracique : </a:t>
            </a:r>
            <a:r>
              <a:rPr lang="fr-FR" sz="2000" dirty="0">
                <a:solidFill>
                  <a:srgbClr val="FFFF00"/>
                </a:solidFill>
                <a:latin typeface="Calibri" pitchFamily="34" charset="0"/>
                <a:cs typeface="+mn-cs"/>
              </a:rPr>
              <a:t>3 - 3,5 cm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708816F-DA26-4D58-8381-8976994D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6AE51E0-D45A-49B8-BFCD-6C917B6CF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56E1524D-E3F3-4739-A473-3E3B161ED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484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468312" y="188913"/>
            <a:ext cx="7929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Mécanique respiratoire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708816F-DA26-4D58-8381-8976994D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Formation AEEL - 2020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6AE51E0-D45A-49B8-BFCD-6C917B6CF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www.apnealp.fr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56E1524D-E3F3-4739-A473-3E3B161ED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CODEP 38 – CRA AURA - </a:t>
            </a:r>
            <a:fld id="{02EF01BA-B0D3-4034-944F-140A305F2CB0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sp>
        <p:nvSpPr>
          <p:cNvPr id="13" name="ZoneTexte 11">
            <a:extLst>
              <a:ext uri="{FF2B5EF4-FFF2-40B4-BE49-F238E27FC236}">
                <a16:creationId xmlns:a16="http://schemas.microsoft.com/office/drawing/2014/main" id="{39AE967E-A713-47A1-8919-4C505A818FC7}"/>
              </a:ext>
            </a:extLst>
          </p:cNvPr>
          <p:cNvSpPr txBox="1"/>
          <p:nvPr/>
        </p:nvSpPr>
        <p:spPr>
          <a:xfrm>
            <a:off x="468313" y="1052736"/>
            <a:ext cx="7704137" cy="584775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rgbClr val="A6DEF2"/>
                </a:solidFill>
                <a:latin typeface="Calibri" pitchFamily="34" charset="0"/>
                <a:cs typeface="+mn-cs"/>
              </a:rPr>
              <a:t>d. Enjeux des étirements / assouplissements</a:t>
            </a:r>
          </a:p>
        </p:txBody>
      </p:sp>
      <p:sp>
        <p:nvSpPr>
          <p:cNvPr id="14" name="ZoneTexte 11">
            <a:extLst>
              <a:ext uri="{FF2B5EF4-FFF2-40B4-BE49-F238E27FC236}">
                <a16:creationId xmlns:a16="http://schemas.microsoft.com/office/drawing/2014/main" id="{839B0946-3F26-498B-9773-2C19B0378EE0}"/>
              </a:ext>
            </a:extLst>
          </p:cNvPr>
          <p:cNvSpPr txBox="1"/>
          <p:nvPr/>
        </p:nvSpPr>
        <p:spPr>
          <a:xfrm>
            <a:off x="468312" y="1791613"/>
            <a:ext cx="7704137" cy="461665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+mn-cs"/>
              </a:rPr>
              <a:t>Objectif</a:t>
            </a:r>
            <a:r>
              <a:rPr lang="fr-FR" sz="2400" dirty="0">
                <a:solidFill>
                  <a:srgbClr val="A6DEF2"/>
                </a:solidFill>
                <a:latin typeface="Calibri" pitchFamily="34" charset="0"/>
                <a:cs typeface="+mn-cs"/>
              </a:rPr>
              <a:t> : lever les freins à l’inspiration comme à l’expiration. </a:t>
            </a:r>
          </a:p>
        </p:txBody>
      </p:sp>
      <p:sp>
        <p:nvSpPr>
          <p:cNvPr id="15" name="ZoneTexte 11">
            <a:extLst>
              <a:ext uri="{FF2B5EF4-FFF2-40B4-BE49-F238E27FC236}">
                <a16:creationId xmlns:a16="http://schemas.microsoft.com/office/drawing/2014/main" id="{DE0C7EC4-7996-4212-9DEB-FF5802B78660}"/>
              </a:ext>
            </a:extLst>
          </p:cNvPr>
          <p:cNvSpPr txBox="1"/>
          <p:nvPr/>
        </p:nvSpPr>
        <p:spPr>
          <a:xfrm>
            <a:off x="468311" y="2574001"/>
            <a:ext cx="7704137" cy="1384995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+mn-cs"/>
              </a:rPr>
              <a:t>Meilleure inspiration :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000" dirty="0">
                <a:solidFill>
                  <a:srgbClr val="A6DEF2"/>
                </a:solidFill>
                <a:latin typeface="Calibri" pitchFamily="34" charset="0"/>
              </a:rPr>
              <a:t>Augmente la capacité de base en apnée (quantité O2)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000" dirty="0">
                <a:solidFill>
                  <a:srgbClr val="A6DEF2"/>
                </a:solidFill>
                <a:latin typeface="Calibri" pitchFamily="34" charset="0"/>
                <a:cs typeface="+mn-cs"/>
              </a:rPr>
              <a:t>Augmente la capacité à compenser en profondeur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000" dirty="0">
                <a:solidFill>
                  <a:srgbClr val="A6DEF2"/>
                </a:solidFill>
                <a:latin typeface="Calibri" pitchFamily="34" charset="0"/>
                <a:cs typeface="+mn-cs"/>
              </a:rPr>
              <a:t>Améliore la sérénité pendant la descente en profondeur</a:t>
            </a:r>
          </a:p>
        </p:txBody>
      </p:sp>
      <p:sp>
        <p:nvSpPr>
          <p:cNvPr id="16" name="ZoneTexte 11">
            <a:extLst>
              <a:ext uri="{FF2B5EF4-FFF2-40B4-BE49-F238E27FC236}">
                <a16:creationId xmlns:a16="http://schemas.microsoft.com/office/drawing/2014/main" id="{9200F925-43E4-4F44-A6F7-0A9162DBB2A4}"/>
              </a:ext>
            </a:extLst>
          </p:cNvPr>
          <p:cNvSpPr txBox="1"/>
          <p:nvPr/>
        </p:nvSpPr>
        <p:spPr>
          <a:xfrm>
            <a:off x="490063" y="4128827"/>
            <a:ext cx="7704137" cy="1692771"/>
          </a:xfrm>
          <a:prstGeom prst="rect">
            <a:avLst/>
          </a:prstGeom>
          <a:solidFill>
            <a:srgbClr val="3366FF">
              <a:alpha val="60000"/>
            </a:srgb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+mn-cs"/>
              </a:rPr>
              <a:t>Meilleure expiration :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000" dirty="0">
                <a:solidFill>
                  <a:srgbClr val="A6DEF2"/>
                </a:solidFill>
                <a:latin typeface="Calibri" pitchFamily="34" charset="0"/>
                <a:cs typeface="+mn-cs"/>
              </a:rPr>
              <a:t>Augmente la capacité à se déformer de la cage thoracique (retard du bloodshift -&gt; Sécurité +, sensations plus progressives)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2000" dirty="0">
                <a:solidFill>
                  <a:srgbClr val="A6DEF2"/>
                </a:solidFill>
                <a:latin typeface="Calibri" pitchFamily="34" charset="0"/>
              </a:rPr>
              <a:t>Bonne vidange CO2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sz="2000" dirty="0">
              <a:solidFill>
                <a:srgbClr val="A6DEF2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71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2223</Words>
  <Application>Microsoft Office PowerPoint</Application>
  <PresentationFormat>Affichage à l'écran (4:3)</PresentationFormat>
  <Paragraphs>365</Paragraphs>
  <Slides>31</Slides>
  <Notes>4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5" baseType="lpstr">
      <vt:lpstr>Arial</vt:lpstr>
      <vt:lpstr>Calibri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Phil</dc:creator>
  <cp:lastModifiedBy>Phil</cp:lastModifiedBy>
  <cp:revision>59</cp:revision>
  <dcterms:created xsi:type="dcterms:W3CDTF">2009-09-29T17:12:49Z</dcterms:created>
  <dcterms:modified xsi:type="dcterms:W3CDTF">2020-04-07T18:36:32Z</dcterms:modified>
</cp:coreProperties>
</file>